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1" autoAdjust="0"/>
    <p:restoredTop sz="94660"/>
  </p:normalViewPr>
  <p:slideViewPr>
    <p:cSldViewPr snapToGrid="0">
      <p:cViewPr varScale="1">
        <p:scale>
          <a:sx n="69" d="100"/>
          <a:sy n="69" d="100"/>
        </p:scale>
        <p:origin x="372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61D0-E4A2-4D96-9CD0-53C09008237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6D6B528-86CB-4487-A5A3-6DDB995DF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966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61D0-E4A2-4D96-9CD0-53C09008237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6D6B528-86CB-4487-A5A3-6DDB995DF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256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61D0-E4A2-4D96-9CD0-53C09008237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6D6B528-86CB-4487-A5A3-6DDB995DFCA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88836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61D0-E4A2-4D96-9CD0-53C09008237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6D6B528-86CB-4487-A5A3-6DDB995DF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032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61D0-E4A2-4D96-9CD0-53C09008237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6D6B528-86CB-4487-A5A3-6DDB995DFCAB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28292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61D0-E4A2-4D96-9CD0-53C09008237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6D6B528-86CB-4487-A5A3-6DDB995DF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717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61D0-E4A2-4D96-9CD0-53C09008237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6B528-86CB-4487-A5A3-6DDB995DF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6479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61D0-E4A2-4D96-9CD0-53C09008237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6B528-86CB-4487-A5A3-6DDB995DF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029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61D0-E4A2-4D96-9CD0-53C09008237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6B528-86CB-4487-A5A3-6DDB995DF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175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61D0-E4A2-4D96-9CD0-53C09008237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6D6B528-86CB-4487-A5A3-6DDB995DF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501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61D0-E4A2-4D96-9CD0-53C09008237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6D6B528-86CB-4487-A5A3-6DDB995DF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404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61D0-E4A2-4D96-9CD0-53C09008237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6D6B528-86CB-4487-A5A3-6DDB995DF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892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61D0-E4A2-4D96-9CD0-53C09008237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6B528-86CB-4487-A5A3-6DDB995DF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426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61D0-E4A2-4D96-9CD0-53C09008237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6B528-86CB-4487-A5A3-6DDB995DF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085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61D0-E4A2-4D96-9CD0-53C09008237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6B528-86CB-4487-A5A3-6DDB995DF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350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61D0-E4A2-4D96-9CD0-53C09008237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6D6B528-86CB-4487-A5A3-6DDB995DF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537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661D0-E4A2-4D96-9CD0-53C09008237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6D6B528-86CB-4487-A5A3-6DDB995DF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584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slide" Target="slide14.xml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7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7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slide" Target="slide9.xml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3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489527"/>
            <a:ext cx="9144000" cy="30204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rgbClr val="002060"/>
                </a:solidFill>
              </a:rPr>
              <a:t/>
            </a:r>
            <a:br>
              <a:rPr lang="ru-RU" sz="3100" b="1" dirty="0" smtClean="0">
                <a:solidFill>
                  <a:srgbClr val="002060"/>
                </a:solidFill>
              </a:rPr>
            </a:br>
            <a:r>
              <a:rPr lang="ru-RU" sz="1600" dirty="0" smtClean="0"/>
              <a:t>Муниципальное бюджетное дошкольное образовательное учреждение – детский сад №37</a:t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3100" b="1" dirty="0" smtClean="0">
                <a:solidFill>
                  <a:srgbClr val="002060"/>
                </a:solidFill>
              </a:rPr>
              <a:t>Познавательная </a:t>
            </a:r>
            <a:r>
              <a:rPr lang="ru-RU" sz="3100" b="1" dirty="0">
                <a:solidFill>
                  <a:srgbClr val="002060"/>
                </a:solidFill>
              </a:rPr>
              <a:t>викторина для старшего дошкольного возраста на тему: </a:t>
            </a:r>
            <a:br>
              <a:rPr lang="ru-RU" sz="3100" b="1" dirty="0">
                <a:solidFill>
                  <a:srgbClr val="002060"/>
                </a:solidFill>
              </a:rPr>
            </a:br>
            <a:r>
              <a:rPr lang="ru-RU" sz="3100" b="1" i="1" dirty="0">
                <a:solidFill>
                  <a:srgbClr val="002060"/>
                </a:solidFill>
              </a:rPr>
              <a:t>«Знатоки Ленинского района г. Екатеринбург</a:t>
            </a:r>
            <a:r>
              <a:rPr lang="ru-RU" sz="3100" b="1" i="1" dirty="0" smtClean="0">
                <a:solidFill>
                  <a:srgbClr val="002060"/>
                </a:solidFill>
              </a:rPr>
              <a:t>»</a:t>
            </a:r>
            <a:r>
              <a:rPr lang="ru-RU" b="1" i="1" dirty="0" smtClean="0">
                <a:solidFill>
                  <a:srgbClr val="002060"/>
                </a:solidFill>
              </a:rPr>
              <a:t/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3255962"/>
          </a:xfrm>
        </p:spPr>
        <p:txBody>
          <a:bodyPr>
            <a:normAutofit/>
          </a:bodyPr>
          <a:lstStyle/>
          <a:p>
            <a:pPr algn="r"/>
            <a:endParaRPr lang="ru-RU" sz="1600" dirty="0" smtClean="0"/>
          </a:p>
          <a:p>
            <a:pPr algn="r"/>
            <a:endParaRPr lang="ru-RU" sz="1600" dirty="0"/>
          </a:p>
          <a:p>
            <a:pPr algn="r"/>
            <a:endParaRPr lang="ru-RU" sz="1600" dirty="0" smtClean="0"/>
          </a:p>
          <a:p>
            <a:pPr algn="r"/>
            <a:endParaRPr lang="ru-RU" sz="1600" dirty="0"/>
          </a:p>
          <a:p>
            <a:pPr algn="r"/>
            <a:r>
              <a:rPr lang="ru-RU" sz="1600" dirty="0" smtClean="0"/>
              <a:t>Подготовили</a:t>
            </a:r>
            <a:r>
              <a:rPr lang="ru-RU" sz="1600" dirty="0"/>
              <a:t>: Волгина Д.С., </a:t>
            </a:r>
            <a:r>
              <a:rPr lang="ru-RU" sz="1600" dirty="0" err="1"/>
              <a:t>Клевакина</a:t>
            </a:r>
            <a:r>
              <a:rPr lang="ru-RU" sz="1600" dirty="0"/>
              <a:t> Н.В., </a:t>
            </a:r>
            <a:r>
              <a:rPr lang="ru-RU" sz="1600" dirty="0" err="1"/>
              <a:t>Ломсадзе</a:t>
            </a:r>
            <a:r>
              <a:rPr lang="ru-RU" sz="1600" dirty="0"/>
              <a:t> Л.В.</a:t>
            </a:r>
          </a:p>
          <a:p>
            <a:endParaRPr lang="ru-RU" dirty="0" smtClean="0"/>
          </a:p>
          <a:p>
            <a:endParaRPr lang="ru-RU" dirty="0"/>
          </a:p>
          <a:p>
            <a:r>
              <a:rPr lang="ru-RU" sz="1800" dirty="0" smtClean="0"/>
              <a:t>Екатеринбург 2024г.</a:t>
            </a:r>
            <a:endParaRPr lang="ru-RU" sz="1800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10146376" y="5861968"/>
            <a:ext cx="1936404" cy="62998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Играть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11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64" y="0"/>
            <a:ext cx="12275127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616364" y="365125"/>
            <a:ext cx="9737435" cy="346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ru-RU" sz="2000" b="1" dirty="0"/>
              <a:t>3 конкурсное задание. Художники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03564"/>
            <a:ext cx="10515600" cy="5373399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/>
              <a:t>Вам нужно собрать </a:t>
            </a:r>
            <a:r>
              <a:rPr lang="ru-RU" sz="2000" dirty="0" smtClean="0"/>
              <a:t>герб </a:t>
            </a:r>
            <a:r>
              <a:rPr lang="ru-RU" sz="2000" b="1" dirty="0" smtClean="0"/>
              <a:t>Ленинского района </a:t>
            </a:r>
            <a:r>
              <a:rPr lang="ru-RU" sz="2000" dirty="0"/>
              <a:t>(флаг) </a:t>
            </a:r>
            <a:r>
              <a:rPr lang="ru-RU" sz="2000" b="1" dirty="0" smtClean="0"/>
              <a:t>Екатеринбурга на </a:t>
            </a:r>
            <a:r>
              <a:rPr lang="ru-RU" sz="2000" b="1" dirty="0"/>
              <a:t>скорость</a:t>
            </a:r>
            <a:r>
              <a:rPr lang="ru-RU" sz="2000" dirty="0"/>
              <a:t>. </a:t>
            </a:r>
          </a:p>
          <a:p>
            <a:endParaRPr lang="ru-RU" dirty="0"/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10146376" y="5861968"/>
            <a:ext cx="1936404" cy="62998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Далее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04" y="1747656"/>
            <a:ext cx="3896133" cy="34852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837" y="1988689"/>
            <a:ext cx="4379939" cy="2873716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1616364" y="5536224"/>
            <a:ext cx="2854037" cy="92242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Герб Ленинского района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545787" y="5629544"/>
            <a:ext cx="2854037" cy="92242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Флаг Екатеринбурга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599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5127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565237" y="131844"/>
            <a:ext cx="5347856" cy="66934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/>
              <a:t>Физкультминутка «Исеть»</a:t>
            </a:r>
            <a:endParaRPr lang="ru-RU" sz="2800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38" y="1478774"/>
            <a:ext cx="6850350" cy="4098781"/>
          </a:xfrm>
        </p:spPr>
      </p:pic>
      <p:sp>
        <p:nvSpPr>
          <p:cNvPr id="5" name="Прямоугольник 4">
            <a:hlinkClick r:id="rId4" action="ppaction://hlinksldjump"/>
          </p:cNvPr>
          <p:cNvSpPr/>
          <p:nvPr/>
        </p:nvSpPr>
        <p:spPr>
          <a:xfrm>
            <a:off x="10146376" y="5861968"/>
            <a:ext cx="1936404" cy="62998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Далее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46588" y="801192"/>
            <a:ext cx="3021048" cy="5730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200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Исети быстро мы спустились,</a:t>
            </a:r>
            <a:endParaRPr lang="ru-RU" sz="12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200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Наклонились и умылись:</a:t>
            </a:r>
            <a:endParaRPr lang="ru-RU" sz="12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200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Раз, два, три, четыре.</a:t>
            </a:r>
            <a:endParaRPr lang="ru-RU" sz="12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200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Вот как славно. Освежились!</a:t>
            </a:r>
            <a:endParaRPr lang="ru-RU" sz="12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200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теперь поплыли дружно.</a:t>
            </a:r>
            <a:endParaRPr lang="ru-RU" sz="12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200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Делать так руками нужно:</a:t>
            </a:r>
            <a:endParaRPr lang="ru-RU" sz="12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200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Вместе – раз, это брасс,</a:t>
            </a:r>
            <a:endParaRPr lang="ru-RU" sz="12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200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Одной, другой – кроль.</a:t>
            </a:r>
            <a:endParaRPr lang="ru-RU" sz="12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200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Все, как один.</a:t>
            </a:r>
            <a:endParaRPr lang="ru-RU" sz="12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200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Плывём, как дельфин.</a:t>
            </a:r>
            <a:endParaRPr lang="ru-RU" sz="12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200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Вышли на берег крутой</a:t>
            </a:r>
            <a:endParaRPr lang="ru-RU" sz="12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200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отправились домой.</a:t>
            </a:r>
            <a:endParaRPr lang="ru-RU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24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5127" cy="6858000"/>
          </a:xfrm>
          <a:prstGeom prst="rect">
            <a:avLst/>
          </a:prstGeom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10146376" y="5861968"/>
            <a:ext cx="1936404" cy="62998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Далее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565237" y="131844"/>
            <a:ext cx="5347856" cy="66934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ru-RU" sz="2000" b="1" dirty="0"/>
              <a:t>4 конкурсное задание. Улицы  Ленинского района. Экскурсоводы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33036"/>
            <a:ext cx="10515600" cy="5243927"/>
          </a:xfrm>
        </p:spPr>
        <p:txBody>
          <a:bodyPr>
            <a:normAutofit/>
          </a:bodyPr>
          <a:lstStyle/>
          <a:p>
            <a:pPr algn="ctr"/>
            <a:endParaRPr lang="ru-RU" sz="3600" i="1" dirty="0" smtClean="0"/>
          </a:p>
          <a:p>
            <a:pPr algn="ctr"/>
            <a:r>
              <a:rPr lang="ru-RU" sz="3600" i="1" dirty="0" smtClean="0"/>
              <a:t>Волгоградская</a:t>
            </a:r>
            <a:r>
              <a:rPr lang="ru-RU" sz="3600" i="1" dirty="0"/>
              <a:t>, </a:t>
            </a:r>
            <a:r>
              <a:rPr lang="ru-RU" sz="3600" i="1" dirty="0" smtClean="0"/>
              <a:t>Куйбышева</a:t>
            </a:r>
            <a:r>
              <a:rPr lang="ru-RU" sz="3600" i="1" dirty="0"/>
              <a:t>, </a:t>
            </a:r>
            <a:r>
              <a:rPr lang="ru-RU" sz="3600" i="1" dirty="0" smtClean="0"/>
              <a:t>Чкалова</a:t>
            </a:r>
            <a:r>
              <a:rPr lang="ru-RU" sz="3600" i="1" dirty="0"/>
              <a:t>, </a:t>
            </a:r>
            <a:r>
              <a:rPr lang="ru-RU" sz="3600" i="1" dirty="0" smtClean="0"/>
              <a:t>Амундсена</a:t>
            </a:r>
            <a:r>
              <a:rPr lang="ru-RU" sz="3600" i="1" dirty="0"/>
              <a:t>, </a:t>
            </a:r>
            <a:r>
              <a:rPr lang="ru-RU" sz="3600" i="1" dirty="0" smtClean="0"/>
              <a:t>Шаумяна</a:t>
            </a:r>
            <a:r>
              <a:rPr lang="ru-RU" sz="3600" i="1" dirty="0"/>
              <a:t>, </a:t>
            </a:r>
            <a:r>
              <a:rPr lang="ru-RU" sz="3600" i="1" dirty="0" smtClean="0"/>
              <a:t>Громова</a:t>
            </a:r>
            <a:r>
              <a:rPr lang="ru-RU" sz="3600" i="1" dirty="0"/>
              <a:t>, Малышев, проспект Ленина, Белинского, Московская, Посадская, Луначарского, Щорса, Академика Бардина, Краснолесья, 8 Марта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67681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5127" cy="6858000"/>
          </a:xfrm>
          <a:prstGeom prst="rect">
            <a:avLst/>
          </a:prstGeom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10146376" y="5861968"/>
            <a:ext cx="1936404" cy="62998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Далее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798618" y="131844"/>
            <a:ext cx="6114475" cy="66934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/>
              <a:t>5 конкурсное задание.</a:t>
            </a:r>
            <a:r>
              <a:rPr lang="ru-RU" sz="1800" dirty="0"/>
              <a:t> </a:t>
            </a:r>
            <a:r>
              <a:rPr lang="ru-RU" sz="1800" b="1" dirty="0"/>
              <a:t>Знатоки</a:t>
            </a:r>
            <a:r>
              <a:rPr lang="ru-RU" sz="1800" dirty="0"/>
              <a:t> </a:t>
            </a:r>
            <a:r>
              <a:rPr lang="ru-RU" sz="1800" b="1" dirty="0"/>
              <a:t>парков Ленинского района.</a:t>
            </a:r>
            <a:endParaRPr lang="ru-RU" sz="1800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624" y="1191490"/>
            <a:ext cx="2521527" cy="1891145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69" y="1191490"/>
            <a:ext cx="1347355" cy="179647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371946" y="3082635"/>
            <a:ext cx="2041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Парк им. Архипова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205067" y="3161993"/>
            <a:ext cx="2535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Дендрологический парк</a:t>
            </a: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784" y="933036"/>
            <a:ext cx="3259684" cy="2281779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8763970" y="3097674"/>
            <a:ext cx="1979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Озеро чемоданчик</a:t>
            </a:r>
            <a:endParaRPr lang="ru-RU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283" y="858690"/>
            <a:ext cx="3849718" cy="2229629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189813" y="5992296"/>
            <a:ext cx="2405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Преображенский парк</a:t>
            </a:r>
            <a:endParaRPr lang="ru-RU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69" y="3507382"/>
            <a:ext cx="2996091" cy="2247068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4567151" y="5992296"/>
            <a:ext cx="2728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Юго</a:t>
            </a:r>
            <a:r>
              <a:rPr lang="ru-RU" i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западный лесопарк</a:t>
            </a:r>
            <a:endParaRPr lang="ru-RU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629" y="3623396"/>
            <a:ext cx="3138748" cy="209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65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5127" cy="6858000"/>
          </a:xfrm>
          <a:prstGeom prst="rect">
            <a:avLst/>
          </a:prstGeom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10146376" y="5861968"/>
            <a:ext cx="1936404" cy="62998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Далее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Заголовок 5"/>
          <p:cNvSpPr>
            <a:spLocks noGrp="1"/>
          </p:cNvSpPr>
          <p:nvPr>
            <p:ph type="title"/>
          </p:nvPr>
        </p:nvSpPr>
        <p:spPr>
          <a:xfrm>
            <a:off x="2798763" y="131763"/>
            <a:ext cx="6115050" cy="6699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/>
              <a:t>6 конкурсное задание: Строители</a:t>
            </a:r>
            <a:r>
              <a:rPr lang="ru-RU" sz="1800"/>
              <a:t> </a:t>
            </a:r>
            <a:endParaRPr lang="ru-RU" sz="1800" dirty="0"/>
          </a:p>
        </p:txBody>
      </p:sp>
      <p:pic>
        <p:nvPicPr>
          <p:cNvPr id="24" name="Объект 2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72" y="2818823"/>
            <a:ext cx="5397288" cy="4047966"/>
          </a:xfrm>
        </p:spPr>
      </p:pic>
      <p:sp>
        <p:nvSpPr>
          <p:cNvPr id="25" name="Прямоугольник 24"/>
          <p:cNvSpPr/>
          <p:nvPr/>
        </p:nvSpPr>
        <p:spPr>
          <a:xfrm>
            <a:off x="332509" y="977816"/>
            <a:ext cx="11750271" cy="1664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Город Екатеринбург</a:t>
            </a:r>
            <a:r>
              <a:rPr lang="ru-RU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сегодня это красивый современный </a:t>
            </a:r>
            <a:r>
              <a:rPr lang="ru-RU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город</a:t>
            </a:r>
            <a:r>
              <a:rPr lang="ru-RU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 котором построено множество высотных зданий, небоскребов, таких как Высоцкий, Исеть, Антей. И в следующем конкурсе приглашаем по 5 ребят из каждой команды. Вы будете строителями. У каждой команды по одинаковому количеству кубиков.  Кто построит выше небоскреб. Чья конструкция окажется надежнее и прочнее.  А команды поддержки вместе  должны пока придумать название новым архитектурным шедеврам.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789" y="2589592"/>
            <a:ext cx="2892875" cy="426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3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5127" cy="6858000"/>
          </a:xfrm>
          <a:prstGeom prst="rect">
            <a:avLst/>
          </a:prstGeom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10146376" y="5861968"/>
            <a:ext cx="1936404" cy="62998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Далее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Заголовок 5"/>
          <p:cNvSpPr>
            <a:spLocks noGrp="1"/>
          </p:cNvSpPr>
          <p:nvPr>
            <p:ph type="title"/>
          </p:nvPr>
        </p:nvSpPr>
        <p:spPr>
          <a:xfrm>
            <a:off x="2798763" y="122527"/>
            <a:ext cx="6115050" cy="6699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/>
              <a:t>7 задание. Архитекторы</a:t>
            </a: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9763" y="914979"/>
            <a:ext cx="10515600" cy="4795504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/>
              <a:t>Посмотрим,  как вы знаете и запомнили основные достопримечательности нашего </a:t>
            </a:r>
            <a:r>
              <a:rPr lang="ru-RU" sz="1600" b="1" dirty="0"/>
              <a:t>Ленинского района</a:t>
            </a:r>
            <a:r>
              <a:rPr lang="ru-RU" sz="1600" dirty="0"/>
              <a:t>. Я буду показывать картинки с разными известными зданиями и местами нашего </a:t>
            </a:r>
            <a:r>
              <a:rPr lang="ru-RU" sz="1600" b="1" dirty="0"/>
              <a:t>района</a:t>
            </a:r>
            <a:r>
              <a:rPr lang="ru-RU" sz="1600" dirty="0"/>
              <a:t>, а команда должна назвать, что это за место, и определить какое у него назначение, какую пользу оно приносит людям</a:t>
            </a:r>
            <a:r>
              <a:rPr lang="ru-RU" sz="1600" dirty="0" smtClean="0"/>
              <a:t>?</a:t>
            </a:r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51" y="1749056"/>
            <a:ext cx="4614437" cy="33598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008" y="1749056"/>
            <a:ext cx="5082237" cy="339080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18281" y="5139861"/>
            <a:ext cx="920445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i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Цирк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827448" y="5345302"/>
            <a:ext cx="2023503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i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Оперный театр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38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5127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146376" y="5861968"/>
            <a:ext cx="1936404" cy="62998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Далее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838200" y="365126"/>
            <a:ext cx="8684491" cy="93720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9763" y="914979"/>
            <a:ext cx="10515600" cy="4795504"/>
          </a:xfrm>
        </p:spPr>
        <p:txBody>
          <a:bodyPr/>
          <a:lstStyle/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i="1" dirty="0" smtClean="0"/>
          </a:p>
          <a:p>
            <a:pPr marL="0" indent="0">
              <a:buNone/>
            </a:pPr>
            <a:endParaRPr lang="ru-RU" sz="1600" i="1" dirty="0" smtClean="0"/>
          </a:p>
          <a:p>
            <a:pPr marL="0" indent="0">
              <a:buNone/>
            </a:pPr>
            <a:endParaRPr lang="ru-RU" sz="1600" i="1" dirty="0"/>
          </a:p>
          <a:p>
            <a:pPr marL="0" indent="0">
              <a:buNone/>
            </a:pPr>
            <a:endParaRPr lang="ru-RU" sz="1600" i="1" dirty="0" smtClean="0"/>
          </a:p>
          <a:p>
            <a:pPr marL="0" indent="0">
              <a:buNone/>
            </a:pPr>
            <a:endParaRPr lang="ru-RU" sz="1600" i="1" dirty="0"/>
          </a:p>
          <a:p>
            <a:pPr marL="0" indent="0">
              <a:buNone/>
            </a:pPr>
            <a:endParaRPr lang="ru-RU" sz="1600" i="1" dirty="0" smtClean="0"/>
          </a:p>
          <a:p>
            <a:pPr marL="0" indent="0">
              <a:buNone/>
            </a:pPr>
            <a:endParaRPr lang="ru-RU" sz="1600" i="1" dirty="0"/>
          </a:p>
          <a:p>
            <a:pPr marL="0" indent="0">
              <a:buNone/>
            </a:pPr>
            <a:r>
              <a:rPr lang="ru-RU" sz="1600" i="1" dirty="0" err="1" smtClean="0"/>
              <a:t>Плотинка</a:t>
            </a:r>
            <a:endParaRPr lang="ru-RU" sz="1600" dirty="0"/>
          </a:p>
          <a:p>
            <a:pPr marL="0" indent="0">
              <a:buNone/>
            </a:pPr>
            <a:endParaRPr lang="ru-RU" sz="1600" i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93" y="119623"/>
            <a:ext cx="5423638" cy="36143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375" y="71226"/>
            <a:ext cx="2691221" cy="3810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265478" y="3949387"/>
            <a:ext cx="3421321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i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Памятник Татищеву и Генину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145" y="71226"/>
            <a:ext cx="3627575" cy="294740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622835" y="3077730"/>
            <a:ext cx="1047082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i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Мэрия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52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5127" cy="6858000"/>
          </a:xfrm>
          <a:prstGeom prst="rect">
            <a:avLst/>
          </a:prstGeom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10146376" y="5861968"/>
            <a:ext cx="1936404" cy="62998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Далее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838200" y="365126"/>
            <a:ext cx="8684491" cy="93720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9763" y="914979"/>
            <a:ext cx="10515600" cy="4795504"/>
          </a:xfrm>
        </p:spPr>
        <p:txBody>
          <a:bodyPr/>
          <a:lstStyle/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818281" y="5139861"/>
            <a:ext cx="415498" cy="3255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827448" y="5345302"/>
            <a:ext cx="415498" cy="3255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87" y="615053"/>
            <a:ext cx="4224561" cy="282087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9141" y="3530411"/>
            <a:ext cx="1965282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i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Стадион Арена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936" y="693143"/>
            <a:ext cx="3823232" cy="254882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267645" y="3507899"/>
            <a:ext cx="1787925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i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Парк </a:t>
            </a:r>
            <a:r>
              <a:rPr lang="ru-RU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i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калова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329" y="693143"/>
            <a:ext cx="3540671" cy="247847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9258722" y="3334489"/>
            <a:ext cx="1580882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i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Дендропарк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928" y="3886883"/>
            <a:ext cx="3917269" cy="260696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454305" y="6491956"/>
            <a:ext cx="2451377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i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Дом – музей Бажова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35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5127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146376" y="5861968"/>
            <a:ext cx="1936404" cy="62998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hlinkClick r:id="rId3" action="ppaction://hlinksldjump"/>
              </a:rPr>
              <a:t>Далее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9763" y="914979"/>
            <a:ext cx="10515600" cy="4795504"/>
          </a:xfrm>
        </p:spPr>
        <p:txBody>
          <a:bodyPr/>
          <a:lstStyle/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i="1" dirty="0"/>
          </a:p>
        </p:txBody>
      </p:sp>
      <p:sp>
        <p:nvSpPr>
          <p:cNvPr id="10" name="Заголовок 5"/>
          <p:cNvSpPr txBox="1">
            <a:spLocks/>
          </p:cNvSpPr>
          <p:nvPr/>
        </p:nvSpPr>
        <p:spPr>
          <a:xfrm>
            <a:off x="2974254" y="428531"/>
            <a:ext cx="6115050" cy="669925"/>
          </a:xfrm>
          <a:prstGeom prst="rect">
            <a:avLst/>
          </a:prstGeom>
          <a:ln w="9525" cap="rnd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/>
              <a:t>8 конкурсное задание</a:t>
            </a:r>
            <a:r>
              <a:rPr lang="ru-RU" sz="1800" dirty="0"/>
              <a:t> </a:t>
            </a:r>
            <a:r>
              <a:rPr lang="ru-RU" sz="1800" b="1" dirty="0"/>
              <a:t>«Знатоки сказов Бажова» </a:t>
            </a:r>
            <a:endParaRPr lang="ru-RU" sz="1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906832" y="1098456"/>
            <a:ext cx="5842625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Ответить на вопросы </a:t>
            </a:r>
            <a:r>
              <a:rPr lang="ru-RU" i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(по очереди команды отвечают)</a:t>
            </a:r>
            <a:r>
              <a:rPr lang="ru-RU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62319" y="1487548"/>
            <a:ext cx="5151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ru-RU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Как звали кошку в сказе </a:t>
            </a:r>
            <a:r>
              <a:rPr lang="ru-RU" i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«Серебряное копытце»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593" y="1134776"/>
            <a:ext cx="2745655" cy="154443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993773" y="1835090"/>
            <a:ext cx="1410194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i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i="1" dirty="0" err="1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Муренка</a:t>
            </a:r>
            <a:r>
              <a:rPr lang="ru-RU" i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21827" y="2955981"/>
            <a:ext cx="5367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Как звали девочку в сказе </a:t>
            </a:r>
            <a:r>
              <a:rPr lang="ru-RU" i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«Серебряное копытце»</a:t>
            </a:r>
            <a:r>
              <a:rPr lang="ru-RU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515" y="2741703"/>
            <a:ext cx="2687782" cy="2015837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405426" y="3223559"/>
            <a:ext cx="1381147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i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(Даренка)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79763" y="455929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Как звали дедушку, который взял сиротку на воспитание в сказе </a:t>
            </a:r>
            <a:r>
              <a:rPr lang="ru-RU" i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«Серебряное копытце»</a:t>
            </a:r>
            <a:r>
              <a:rPr lang="ru-RU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 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87" y="4821526"/>
            <a:ext cx="1932939" cy="1932939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392284" y="5319361"/>
            <a:ext cx="1249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i="1" dirty="0" err="1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Кокованя</a:t>
            </a:r>
            <a:r>
              <a:rPr lang="ru-RU" i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872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5127" cy="6858000"/>
          </a:xfrm>
          <a:prstGeom prst="rect">
            <a:avLst/>
          </a:prstGeom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10146376" y="5861968"/>
            <a:ext cx="1936404" cy="62998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Далее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838200" y="365126"/>
            <a:ext cx="8684491" cy="93720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9763" y="914979"/>
            <a:ext cx="10515600" cy="4795504"/>
          </a:xfrm>
        </p:spPr>
        <p:txBody>
          <a:bodyPr/>
          <a:lstStyle/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i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62182" y="134428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В каком сказе пастушок Данилка становится горных дел мастером? 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346" y="988839"/>
            <a:ext cx="4873815" cy="244016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501261" y="2358936"/>
            <a:ext cx="2352119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i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(Каменный цветок)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0364" y="376403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В какое земноводное животное умела превращаться Медной горы хозяйка? 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345" y="3610304"/>
            <a:ext cx="2826683" cy="261326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340859" y="4983344"/>
            <a:ext cx="1604478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i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(В ящерицу)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25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1890" y="1646021"/>
            <a:ext cx="3519055" cy="47105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444"/>
            <a:ext cx="1227512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7454" y="365125"/>
            <a:ext cx="10476345" cy="1325563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Урал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2472" y="2140618"/>
            <a:ext cx="3223491" cy="4351338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В дымке синеватой</a:t>
            </a:r>
          </a:p>
          <a:p>
            <a:pPr marL="0" indent="0">
              <a:buNone/>
            </a:pPr>
            <a:r>
              <a:rPr lang="ru-RU" dirty="0"/>
              <a:t>Горы да леса,</a:t>
            </a:r>
          </a:p>
          <a:p>
            <a:pPr marL="0" indent="0">
              <a:buNone/>
            </a:pPr>
            <a:r>
              <a:rPr lang="ru-RU" dirty="0"/>
              <a:t>Что за край богатый,</a:t>
            </a:r>
          </a:p>
          <a:p>
            <a:pPr marL="0" indent="0">
              <a:buNone/>
            </a:pPr>
            <a:r>
              <a:rPr lang="ru-RU" dirty="0"/>
              <a:t>Просто чудеса!</a:t>
            </a:r>
          </a:p>
          <a:p>
            <a:pPr marL="0" indent="0">
              <a:buNone/>
            </a:pPr>
            <a:r>
              <a:rPr lang="ru-RU" dirty="0"/>
              <a:t>Зелень изумрудная,</a:t>
            </a:r>
          </a:p>
          <a:p>
            <a:pPr marL="0" indent="0">
              <a:buNone/>
            </a:pPr>
            <a:r>
              <a:rPr lang="ru-RU" dirty="0"/>
              <a:t>Глубина озёр,</a:t>
            </a:r>
          </a:p>
          <a:p>
            <a:pPr marL="0" indent="0">
              <a:buNone/>
            </a:pPr>
            <a:r>
              <a:rPr lang="ru-RU" dirty="0"/>
              <a:t>А земля-то рудная,</a:t>
            </a:r>
          </a:p>
          <a:p>
            <a:pPr marL="0" indent="0">
              <a:buNone/>
            </a:pPr>
            <a:r>
              <a:rPr lang="ru-RU" dirty="0"/>
              <a:t>И кругом простор!</a:t>
            </a:r>
          </a:p>
          <a:p>
            <a:pPr marL="0" indent="0">
              <a:buNone/>
            </a:pPr>
            <a:r>
              <a:rPr lang="ru-RU" dirty="0"/>
              <a:t>Трав прибой пахучий</a:t>
            </a:r>
          </a:p>
          <a:p>
            <a:pPr marL="0" indent="0">
              <a:buNone/>
            </a:pPr>
            <a:r>
              <a:rPr lang="ru-RU" dirty="0"/>
              <a:t>У подножья скал.</a:t>
            </a:r>
          </a:p>
          <a:p>
            <a:pPr marL="0" indent="0">
              <a:buNone/>
            </a:pPr>
            <a:r>
              <a:rPr lang="ru-RU" dirty="0"/>
              <a:t>Ты такой могучий,</a:t>
            </a:r>
          </a:p>
          <a:p>
            <a:pPr marL="0" indent="0">
              <a:buNone/>
            </a:pPr>
            <a:r>
              <a:rPr lang="ru-RU" dirty="0"/>
              <a:t>Наш седой …</a:t>
            </a:r>
            <a:r>
              <a:rPr lang="ru-RU" i="1" dirty="0"/>
              <a:t>Урал.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793" y="147352"/>
            <a:ext cx="5445038" cy="32884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726" y="3680372"/>
            <a:ext cx="5120604" cy="288216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41422" y="319680"/>
            <a:ext cx="2309091" cy="94210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Урал</a:t>
            </a:r>
            <a:endParaRPr lang="ru-RU" sz="3200" b="1" dirty="0"/>
          </a:p>
        </p:txBody>
      </p:sp>
      <p:sp>
        <p:nvSpPr>
          <p:cNvPr id="12" name="Прямоугольник 11">
            <a:hlinkClick r:id="rId7" action="ppaction://hlinksldjump"/>
          </p:cNvPr>
          <p:cNvSpPr/>
          <p:nvPr/>
        </p:nvSpPr>
        <p:spPr>
          <a:xfrm>
            <a:off x="10146376" y="5861968"/>
            <a:ext cx="1936404" cy="62998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Далее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B1C2E4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5127" cy="6858000"/>
          </a:xfrm>
          <a:prstGeom prst="rect">
            <a:avLst/>
          </a:prstGeom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10146376" y="5861968"/>
            <a:ext cx="1936404" cy="62998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Далее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838200" y="365126"/>
            <a:ext cx="8684491" cy="93720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9763" y="914979"/>
            <a:ext cx="10515600" cy="4795504"/>
          </a:xfrm>
        </p:spPr>
        <p:txBody>
          <a:bodyPr/>
          <a:lstStyle/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i="1" dirty="0"/>
          </a:p>
        </p:txBody>
      </p:sp>
      <p:sp>
        <p:nvSpPr>
          <p:cNvPr id="6" name="Заголовок 5"/>
          <p:cNvSpPr txBox="1">
            <a:spLocks/>
          </p:cNvSpPr>
          <p:nvPr/>
        </p:nvSpPr>
        <p:spPr>
          <a:xfrm>
            <a:off x="2974254" y="428531"/>
            <a:ext cx="6115050" cy="669925"/>
          </a:xfrm>
          <a:prstGeom prst="rect">
            <a:avLst/>
          </a:prstGeom>
          <a:ln w="9525" cap="rnd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/>
              <a:t>9 конкурсное задание.</a:t>
            </a:r>
            <a:r>
              <a:rPr lang="ru-RU" sz="1800"/>
              <a:t> </a:t>
            </a:r>
            <a:r>
              <a:rPr lang="ru-RU" sz="1800" b="1"/>
              <a:t>Узнать</a:t>
            </a:r>
            <a:r>
              <a:rPr lang="ru-RU" sz="1800"/>
              <a:t> </a:t>
            </a:r>
            <a:r>
              <a:rPr lang="ru-RU" sz="1800" b="1"/>
              <a:t>по иллюстрации сказ</a:t>
            </a:r>
            <a:r>
              <a:rPr lang="ru-RU" sz="1800"/>
              <a:t> </a:t>
            </a:r>
            <a:r>
              <a:rPr lang="ru-RU" sz="1800" b="1"/>
              <a:t>Бажова</a:t>
            </a:r>
            <a:r>
              <a:rPr lang="ru-RU" sz="1800"/>
              <a:t> </a:t>
            </a:r>
            <a:endParaRPr lang="ru-RU" sz="1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418160" y="1344129"/>
            <a:ext cx="1492781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b="1" i="1" u="sng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команда.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08" y="1755011"/>
            <a:ext cx="5034681" cy="377936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703714" y="5971521"/>
            <a:ext cx="254108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Медной горы хозяйка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15" y="1667454"/>
            <a:ext cx="3976255" cy="397625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634133" y="5904480"/>
            <a:ext cx="2454839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Серебряное копытце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78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5127" cy="6858000"/>
          </a:xfrm>
          <a:prstGeom prst="rect">
            <a:avLst/>
          </a:prstGeom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10146376" y="5861968"/>
            <a:ext cx="1936404" cy="62998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Далее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838200" y="365126"/>
            <a:ext cx="8684491" cy="93720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9763" y="914979"/>
            <a:ext cx="10515600" cy="4795504"/>
          </a:xfrm>
        </p:spPr>
        <p:txBody>
          <a:bodyPr/>
          <a:lstStyle/>
          <a:p>
            <a:pPr marL="0" indent="0" algn="ctr">
              <a:buNone/>
            </a:pPr>
            <a:r>
              <a:rPr lang="ru-RU" sz="1600" b="1" i="1" u="sng" dirty="0" smtClean="0"/>
              <a:t>2 </a:t>
            </a:r>
            <a:r>
              <a:rPr lang="ru-RU" sz="1600" b="1" i="1" u="sng" dirty="0"/>
              <a:t>команда</a:t>
            </a:r>
            <a:r>
              <a:rPr lang="ru-RU" sz="1600" dirty="0"/>
              <a:t>.</a:t>
            </a:r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45" y="1419992"/>
            <a:ext cx="3801343" cy="485695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50291" y="6286515"/>
            <a:ext cx="2757743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dirty="0" err="1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Огневушка-поскакушка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403" y="1509711"/>
            <a:ext cx="3309091" cy="436492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686125" y="6160877"/>
            <a:ext cx="2160207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Каменный цветок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92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5127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146376" y="5861968"/>
            <a:ext cx="1936404" cy="62998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hlinkClick r:id="rId3" action="ppaction://hlinksldjump"/>
              </a:rPr>
              <a:t>Далее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838200" y="365126"/>
            <a:ext cx="8684491" cy="93720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9763" y="914979"/>
            <a:ext cx="10515600" cy="4795504"/>
          </a:xfrm>
        </p:spPr>
        <p:txBody>
          <a:bodyPr/>
          <a:lstStyle/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i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644782" y="1302328"/>
            <a:ext cx="1492781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b="1" i="1" u="sng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команда.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81" y="1916384"/>
            <a:ext cx="5238750" cy="359092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28814" y="5667918"/>
            <a:ext cx="268099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Малахитовая шкатулка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32" y="1851308"/>
            <a:ext cx="3934918" cy="393491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372684" y="5911231"/>
            <a:ext cx="1824667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Золотой волос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99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0638"/>
            <a:ext cx="12275127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146376" y="5861968"/>
            <a:ext cx="1936404" cy="62998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hlinkClick r:id="rId3" action="ppaction://hlinksldjump"/>
              </a:rPr>
              <a:t>Далее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838200" y="365126"/>
            <a:ext cx="8684491" cy="93720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9763" y="914979"/>
            <a:ext cx="10515600" cy="4795504"/>
          </a:xfrm>
        </p:spPr>
        <p:txBody>
          <a:bodyPr/>
          <a:lstStyle/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i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810327" y="1667454"/>
            <a:ext cx="7333673" cy="2710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Молодцы ребята, а теперь подведём итоги нашей викторины.</a:t>
            </a:r>
            <a:endParaRPr lang="ru-RU" sz="28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ctr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800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Предоставляется слово жюри, подводятся итоги конкурсов. Все дети награждаются памятными призами.</a:t>
            </a:r>
            <a:endParaRPr lang="ru-RU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60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444"/>
            <a:ext cx="12275127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79763" y="32878"/>
            <a:ext cx="10515600" cy="13255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mtClean="0"/>
              <a:t>Хозяйка Медной </a:t>
            </a:r>
            <a:r>
              <a:rPr lang="ru-RU" b="1" dirty="0" smtClean="0"/>
              <a:t>горы</a:t>
            </a:r>
            <a:endParaRPr lang="ru-RU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377" y="1844035"/>
            <a:ext cx="4799434" cy="4460274"/>
          </a:xfrm>
        </p:spPr>
      </p:pic>
      <p:sp>
        <p:nvSpPr>
          <p:cNvPr id="5" name="Прямоугольник 4">
            <a:hlinkClick r:id="rId4" action="ppaction://hlinksldjump"/>
          </p:cNvPr>
          <p:cNvSpPr/>
          <p:nvPr/>
        </p:nvSpPr>
        <p:spPr>
          <a:xfrm>
            <a:off x="10146376" y="5861968"/>
            <a:ext cx="1936404" cy="62998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Далее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10" y="1844035"/>
            <a:ext cx="2294757" cy="30269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953" y="1923740"/>
            <a:ext cx="3137235" cy="215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14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5127" cy="6858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295554" y="36115"/>
            <a:ext cx="4029740" cy="13255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Екатеринбург</a:t>
            </a: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55" y="2220986"/>
            <a:ext cx="3115860" cy="3115860"/>
          </a:xfrm>
        </p:spPr>
      </p:pic>
      <p:sp>
        <p:nvSpPr>
          <p:cNvPr id="5" name="Прямоугольник 4">
            <a:hlinkClick r:id="rId4" action="ppaction://hlinksldjump"/>
          </p:cNvPr>
          <p:cNvSpPr/>
          <p:nvPr/>
        </p:nvSpPr>
        <p:spPr>
          <a:xfrm>
            <a:off x="10146376" y="5861968"/>
            <a:ext cx="1936404" cy="62998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Далее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605" y="2220986"/>
            <a:ext cx="4374175" cy="291479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095" y="2220986"/>
            <a:ext cx="4088630" cy="2732568"/>
          </a:xfrm>
          <a:prstGeom prst="rect">
            <a:avLst/>
          </a:prstGeom>
        </p:spPr>
      </p:pic>
      <p:sp>
        <p:nvSpPr>
          <p:cNvPr id="32" name="Заголовок 5"/>
          <p:cNvSpPr txBox="1">
            <a:spLocks/>
          </p:cNvSpPr>
          <p:nvPr/>
        </p:nvSpPr>
        <p:spPr>
          <a:xfrm>
            <a:off x="4192773" y="5545375"/>
            <a:ext cx="3058632" cy="720804"/>
          </a:xfrm>
          <a:prstGeom prst="rect">
            <a:avLst/>
          </a:prstGeom>
          <a:ln w="635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300 лет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742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444"/>
            <a:ext cx="12275127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089646" y="365125"/>
            <a:ext cx="6733326" cy="13255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Карта города Екатеринбурга</a:t>
            </a: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633" y="1801206"/>
            <a:ext cx="6319353" cy="4824832"/>
          </a:xfrm>
        </p:spPr>
      </p:pic>
      <p:sp>
        <p:nvSpPr>
          <p:cNvPr id="5" name="Прямоугольник 4">
            <a:hlinkClick r:id="rId4" action="ppaction://hlinksldjump"/>
          </p:cNvPr>
          <p:cNvSpPr/>
          <p:nvPr/>
        </p:nvSpPr>
        <p:spPr>
          <a:xfrm>
            <a:off x="10146376" y="5861968"/>
            <a:ext cx="1936404" cy="62998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Далее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25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5127" cy="6858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46422" y="280256"/>
            <a:ext cx="6130623" cy="13255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Ленинский район</a:t>
            </a: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69" y="1825625"/>
            <a:ext cx="6149476" cy="3459080"/>
          </a:xfrm>
        </p:spPr>
      </p:pic>
      <p:sp>
        <p:nvSpPr>
          <p:cNvPr id="5" name="Прямоугольник 4"/>
          <p:cNvSpPr/>
          <p:nvPr/>
        </p:nvSpPr>
        <p:spPr>
          <a:xfrm>
            <a:off x="10146376" y="5861968"/>
            <a:ext cx="1936404" cy="62998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hlinkClick r:id="rId4" action="ppaction://hlinksldjump"/>
              </a:rPr>
              <a:t>Далее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610" y="439611"/>
            <a:ext cx="2494825" cy="2772028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3694544" y="5725949"/>
            <a:ext cx="1995055" cy="87745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90 лет</a:t>
            </a:r>
            <a:endParaRPr lang="ru-RU" sz="20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448300" y="439611"/>
            <a:ext cx="2566310" cy="87745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 </a:t>
            </a:r>
            <a:r>
              <a:rPr lang="ru-RU" sz="3200" dirty="0" smtClean="0"/>
              <a:t>1934г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00197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64" y="0"/>
            <a:ext cx="12275127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983345" y="71727"/>
            <a:ext cx="6687127" cy="38085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ru-RU" sz="2000" dirty="0" smtClean="0"/>
              <a:t>Вопросы для первой команды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34333"/>
            <a:ext cx="10515600" cy="5642630"/>
          </a:xfrm>
        </p:spPr>
        <p:txBody>
          <a:bodyPr/>
          <a:lstStyle/>
          <a:p>
            <a:endParaRPr lang="ru-RU" dirty="0"/>
          </a:p>
          <a:p>
            <a:pPr marL="0" indent="0">
              <a:buNone/>
            </a:pPr>
            <a:r>
              <a:rPr lang="ru-RU" sz="1800" i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(Земля)</a:t>
            </a:r>
            <a:r>
              <a:rPr lang="ru-RU" sz="180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 smtClean="0"/>
          </a:p>
          <a:p>
            <a:endParaRPr lang="ru-RU" dirty="0"/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10146376" y="5861968"/>
            <a:ext cx="1936404" cy="62998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Далее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62685" y="624197"/>
            <a:ext cx="4820037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Как называется наша планета? 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586" y="580605"/>
            <a:ext cx="1617322" cy="165779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95991" y="2307568"/>
            <a:ext cx="4731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Как называется город, в котором мы живем 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749" y="2616558"/>
            <a:ext cx="2553842" cy="170410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03218" y="2640457"/>
            <a:ext cx="1958613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i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(Екатеринбург)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745" y="4261353"/>
            <a:ext cx="5439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На берегу, какой реки возник город Екатеринбург? 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760" y="4638136"/>
            <a:ext cx="2308240" cy="153882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74085" y="4630685"/>
            <a:ext cx="976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(Исеть)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291964" y="744796"/>
            <a:ext cx="5790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Сколько лет исполнится нашему Ленинскому району? </a:t>
            </a:r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9058009" y="1217480"/>
            <a:ext cx="1995055" cy="87745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90 лет</a:t>
            </a:r>
            <a:endParaRPr lang="ru-RU" sz="20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033239" y="2448864"/>
            <a:ext cx="6049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Как называется улица, где расположен наш детский сад?</a:t>
            </a:r>
            <a:r>
              <a:rPr lang="ru-RU" i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2826" y="3028659"/>
            <a:ext cx="3303081" cy="1857983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6239807" y="2988320"/>
            <a:ext cx="1395126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i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(Бардина)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23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875"/>
            <a:ext cx="12275127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65018"/>
            <a:ext cx="10515600" cy="55119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1. Как называется наша страна? </a:t>
            </a: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10146376" y="5861968"/>
            <a:ext cx="1936404" cy="62998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Далее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Заголовок 5"/>
          <p:cNvSpPr txBox="1">
            <a:spLocks/>
          </p:cNvSpPr>
          <p:nvPr/>
        </p:nvSpPr>
        <p:spPr>
          <a:xfrm>
            <a:off x="3328554" y="0"/>
            <a:ext cx="5618018" cy="471055"/>
          </a:xfrm>
          <a:prstGeom prst="rect">
            <a:avLst/>
          </a:prstGeom>
          <a:ln w="635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dirty="0" smtClean="0"/>
              <a:t>Вопросы для второй команды</a:t>
            </a:r>
            <a:endParaRPr lang="ru-RU" sz="2000" dirty="0"/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1123265" y="1104197"/>
            <a:ext cx="1250479" cy="471055"/>
          </a:xfrm>
          <a:prstGeom prst="rect">
            <a:avLst/>
          </a:prstGeom>
          <a:ln w="635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dirty="0" smtClean="0"/>
              <a:t>Россия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855" y="789709"/>
            <a:ext cx="1551708" cy="155170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38200" y="2124486"/>
            <a:ext cx="3195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Как называется наш район? 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305" y="2466108"/>
            <a:ext cx="1399783" cy="155531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90668" y="2466108"/>
            <a:ext cx="1612942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i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Ленинский)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38200" y="4063342"/>
            <a:ext cx="5652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 Город Екатеринбург, а как называется наша область? 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855" y="4413589"/>
            <a:ext cx="1836461" cy="235471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277290" y="4578207"/>
            <a:ext cx="16696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(Свердловская)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986780" y="70026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Как называются горы, на которых расположен наш город? 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728" y="1104197"/>
            <a:ext cx="2636290" cy="175684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986780" y="1291512"/>
            <a:ext cx="1581267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i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(Уральские)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986780" y="2867836"/>
            <a:ext cx="3856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Как раньше назывался наш город? </a:t>
            </a:r>
            <a:endParaRPr lang="ru-RU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946" y="3315103"/>
            <a:ext cx="2816860" cy="1804551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6168316" y="3361926"/>
            <a:ext cx="1683474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i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Свердловск)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36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306"/>
            <a:ext cx="12275127" cy="6858000"/>
          </a:xfrm>
          <a:prstGeom prst="rect">
            <a:avLst/>
          </a:prstGeom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10146376" y="5861968"/>
            <a:ext cx="1936404" cy="62998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Далее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Заголовок 5"/>
          <p:cNvSpPr>
            <a:spLocks noGrp="1"/>
          </p:cNvSpPr>
          <p:nvPr>
            <p:ph idx="1"/>
          </p:nvPr>
        </p:nvSpPr>
        <p:spPr>
          <a:xfrm>
            <a:off x="3328554" y="0"/>
            <a:ext cx="5618018" cy="47105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ru-RU" sz="2000" dirty="0" smtClean="0"/>
              <a:t>Вопросы для третьей команды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49798" y="667389"/>
            <a:ext cx="4291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В честь кого назван Ленинский район? 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621" y="722521"/>
            <a:ext cx="2423125" cy="242312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48145" y="933003"/>
            <a:ext cx="3244799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(Владимира Ильича Ленина)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48145" y="3059668"/>
            <a:ext cx="4795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i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Как можно назвать жителей нашего города? 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08" y="3397112"/>
            <a:ext cx="2983637" cy="198704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826490" y="3473312"/>
            <a:ext cx="2119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i="1" dirty="0" err="1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Екатеринбуржцы</a:t>
            </a:r>
            <a:r>
              <a:rPr lang="ru-RU" i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07998" y="5428465"/>
            <a:ext cx="5048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Назовите один из заводов Ленинского района</a:t>
            </a:r>
            <a:r>
              <a:rPr lang="ru-RU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 </a:t>
            </a:r>
            <a:endParaRPr lang="ru-RU" dirty="0"/>
          </a:p>
        </p:txBody>
      </p:sp>
      <p:sp>
        <p:nvSpPr>
          <p:cNvPr id="18" name="Заголовок 5"/>
          <p:cNvSpPr txBox="1">
            <a:spLocks/>
          </p:cNvSpPr>
          <p:nvPr/>
        </p:nvSpPr>
        <p:spPr>
          <a:xfrm>
            <a:off x="548145" y="5888109"/>
            <a:ext cx="6425600" cy="467498"/>
          </a:xfrm>
          <a:prstGeom prst="rect">
            <a:avLst/>
          </a:prstGeom>
          <a:ln w="635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/>
              <a:t>«Свердловский инструментальный завод» </a:t>
            </a:r>
            <a:endParaRPr lang="ru-RU" sz="18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973745" y="722521"/>
            <a:ext cx="49664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Назовите основателей города Екатеринбурга? </a:t>
            </a:r>
            <a:endParaRPr lang="ru-RU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926" y="1138444"/>
            <a:ext cx="1628507" cy="2305501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7169108" y="1061688"/>
            <a:ext cx="2348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(Татищев и Де Генин)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936153" y="3492349"/>
            <a:ext cx="4996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Как называется главная улица нашего города? </a:t>
            </a:r>
            <a:endParaRPr lang="ru-RU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278" y="3922729"/>
            <a:ext cx="2153883" cy="1437111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7049951" y="3922729"/>
            <a:ext cx="2161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 </a:t>
            </a:r>
            <a:r>
              <a:rPr lang="ru-RU" i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Проспект Ленина)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426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400</TotalTime>
  <Words>568</Words>
  <Application>Microsoft Office PowerPoint</Application>
  <PresentationFormat>Широкоэкранный</PresentationFormat>
  <Paragraphs>166</Paragraphs>
  <Slides>23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Century Gothic</vt:lpstr>
      <vt:lpstr>Times New Roman</vt:lpstr>
      <vt:lpstr>Wingdings 3</vt:lpstr>
      <vt:lpstr>Легкий дым</vt:lpstr>
      <vt:lpstr> Муниципальное бюджетное дошкольное образовательное учреждение – детский сад №37    Познавательная викторина для старшего дошкольного возраста на тему:  «Знатоки Ленинского района г. Екатеринбург»  </vt:lpstr>
      <vt:lpstr>Урал</vt:lpstr>
      <vt:lpstr>Хозяйка Медной горы</vt:lpstr>
      <vt:lpstr>Екатеринбург</vt:lpstr>
      <vt:lpstr>Карта города Екатеринбурга</vt:lpstr>
      <vt:lpstr>Ленинский район</vt:lpstr>
      <vt:lpstr>Вопросы для первой команды</vt:lpstr>
      <vt:lpstr>Презентация PowerPoint</vt:lpstr>
      <vt:lpstr>Презентация PowerPoint</vt:lpstr>
      <vt:lpstr>3 конкурсное задание. Художники</vt:lpstr>
      <vt:lpstr>Физкультминутка «Исеть»</vt:lpstr>
      <vt:lpstr>4 конкурсное задание. Улицы  Ленинского района. Экскурсоводы</vt:lpstr>
      <vt:lpstr>5 конкурсное задание. Знатоки парков Ленинского района.</vt:lpstr>
      <vt:lpstr>6 конкурсное задание: Строители </vt:lpstr>
      <vt:lpstr>7 задание. Архитекторы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– детский сад №37    Познавательная викторина для старшего дошкольного возраста на тему:  «Знатоки Ленинского района г. Екатеринбург»</dc:title>
  <dc:creator>Cybermart</dc:creator>
  <cp:lastModifiedBy>Cybermart</cp:lastModifiedBy>
  <cp:revision>45</cp:revision>
  <dcterms:created xsi:type="dcterms:W3CDTF">2024-02-11T08:23:29Z</dcterms:created>
  <dcterms:modified xsi:type="dcterms:W3CDTF">2024-02-13T10:42:39Z</dcterms:modified>
</cp:coreProperties>
</file>