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8" r:id="rId5"/>
    <p:sldId id="258" r:id="rId6"/>
    <p:sldId id="263" r:id="rId7"/>
    <p:sldId id="269" r:id="rId8"/>
    <p:sldId id="270" r:id="rId9"/>
    <p:sldId id="271" r:id="rId10"/>
    <p:sldId id="272" r:id="rId11"/>
    <p:sldId id="259" r:id="rId12"/>
    <p:sldId id="264" r:id="rId13"/>
    <p:sldId id="265" r:id="rId14"/>
    <p:sldId id="266" r:id="rId15"/>
    <p:sldId id="267" r:id="rId16"/>
    <p:sldId id="260" r:id="rId17"/>
    <p:sldId id="273" r:id="rId18"/>
    <p:sldId id="274" r:id="rId19"/>
    <p:sldId id="275" r:id="rId20"/>
    <p:sldId id="26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06.02.2024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06.02.2024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06.02.2024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06.02.2024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06.02.2024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06.02.2024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06.02.2024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rillings.ru/page173" TargetMode="External"/><Relationship Id="rId3" Type="http://schemas.openxmlformats.org/officeDocument/2006/relationships/hyperlink" Target="https://drillings.ru/urb2a2" TargetMode="External"/><Relationship Id="rId7" Type="http://schemas.openxmlformats.org/officeDocument/2006/relationships/hyperlink" Target="https://drillings.ru/urb3nt"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drillings.ru/urb4t" TargetMode="External"/><Relationship Id="rId5" Type="http://schemas.openxmlformats.org/officeDocument/2006/relationships/hyperlink" Target="https://drillings.ru/urb2d3" TargetMode="External"/><Relationship Id="rId4" Type="http://schemas.openxmlformats.org/officeDocument/2006/relationships/hyperlink" Target="https://drillings.ru/page176"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2" name="Заголовок 1"/>
          <p:cNvSpPr>
            <a:spLocks noGrp="1"/>
          </p:cNvSpPr>
          <p:nvPr>
            <p:ph type="ctrTitle"/>
          </p:nvPr>
        </p:nvSpPr>
        <p:spPr>
          <a:xfrm>
            <a:off x="1475656" y="142852"/>
            <a:ext cx="7668344" cy="909884"/>
          </a:xfrm>
        </p:spPr>
        <p:txBody>
          <a:bodyPr>
            <a:normAutofit/>
          </a:bodyPr>
          <a:lstStyle/>
          <a:p>
            <a:pPr algn="ctr"/>
            <a:r>
              <a:rPr lang="ru-RU" sz="2000" dirty="0" smtClean="0">
                <a:solidFill>
                  <a:schemeClr val="tx1"/>
                </a:solidFill>
              </a:rPr>
              <a:t>М</a:t>
            </a:r>
            <a:r>
              <a:rPr lang="ru-RU" sz="2000" dirty="0" smtClean="0">
                <a:solidFill>
                  <a:schemeClr val="tx1"/>
                </a:solidFill>
                <a:latin typeface="Arial" panose="020B0604020202020204" pitchFamily="34" charset="0"/>
                <a:cs typeface="Arial" panose="020B0604020202020204" pitchFamily="34" charset="0"/>
              </a:rPr>
              <a:t>униципальное бюджетное дошкольное образовательное учреждение – детский сад №37</a:t>
            </a:r>
            <a:endParaRPr lang="ru-RU" sz="2000" dirty="0">
              <a:solidFill>
                <a:schemeClr val="tx1"/>
              </a:solidFill>
            </a:endParaRPr>
          </a:p>
        </p:txBody>
      </p:sp>
      <p:sp>
        <p:nvSpPr>
          <p:cNvPr id="3" name="Подзаголовок 2"/>
          <p:cNvSpPr>
            <a:spLocks noGrp="1"/>
          </p:cNvSpPr>
          <p:nvPr>
            <p:ph type="subTitle" idx="1"/>
          </p:nvPr>
        </p:nvSpPr>
        <p:spPr>
          <a:xfrm>
            <a:off x="1979712" y="2564904"/>
            <a:ext cx="6386514" cy="1218436"/>
          </a:xfrm>
        </p:spPr>
        <p:txBody>
          <a:bodyPr>
            <a:normAutofit fontScale="92500" lnSpcReduction="10000"/>
          </a:bodyPr>
          <a:lstStyle/>
          <a:p>
            <a:pPr algn="ctr"/>
            <a:r>
              <a:rPr lang="ru-RU" sz="4400" dirty="0" smtClean="0">
                <a:solidFill>
                  <a:schemeClr val="accent2">
                    <a:lumMod val="50000"/>
                  </a:schemeClr>
                </a:solidFill>
              </a:rPr>
              <a:t>«Мой родной Ленинский район»</a:t>
            </a:r>
            <a:endParaRPr lang="ru-RU" sz="4400"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pPr algn="ctr"/>
            <a:r>
              <a:rPr lang="ru-RU"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ЗАО «Машиностроительный </a:t>
            </a:r>
            <a:r>
              <a:rPr lang="ru-RU"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завод</a:t>
            </a:r>
            <a:r>
              <a:rPr lang="ru-RU"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им. В. В. Воровского».</a:t>
            </a:r>
            <a:br>
              <a:rPr lang="ru-RU"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br>
            <a:endParaRPr lang="ru-RU" dirty="0">
              <a:solidFill>
                <a:schemeClr val="bg1"/>
              </a:solidFill>
            </a:endParaRPr>
          </a:p>
        </p:txBody>
      </p:sp>
      <p:sp>
        <p:nvSpPr>
          <p:cNvPr id="5" name="Прямоугольник 4"/>
          <p:cNvSpPr/>
          <p:nvPr/>
        </p:nvSpPr>
        <p:spPr>
          <a:xfrm>
            <a:off x="395536" y="1052735"/>
            <a:ext cx="8568952" cy="5232202"/>
          </a:xfrm>
          <a:prstGeom prst="rect">
            <a:avLst/>
          </a:prstGeom>
        </p:spPr>
        <p:txBody>
          <a:bodyPr wrap="square">
            <a:spAutoFit/>
          </a:bodyPr>
          <a:lstStyle/>
          <a:p>
            <a:r>
              <a:rPr lang="ru-RU" dirty="0">
                <a:latin typeface="MyriadPro-Regular"/>
              </a:rPr>
              <a:t>ЗАО «Машиностроительный завод им. </a:t>
            </a:r>
            <a:r>
              <a:rPr lang="ru-RU" dirty="0" err="1">
                <a:latin typeface="MyriadPro-Regular"/>
              </a:rPr>
              <a:t>В.В.Воровского</a:t>
            </a:r>
            <a:r>
              <a:rPr lang="ru-RU" dirty="0">
                <a:latin typeface="MyriadPro-Regular"/>
              </a:rPr>
              <a:t>» - одно из немногих предприятий России, специализирующееся на производстве бурового и геологоразведочного оборудования для бурения скважин глубиной от 10 до 350 метров колонковым и шнековым способами, с промывкой или продувкой.</a:t>
            </a:r>
          </a:p>
          <a:p>
            <a:r>
              <a:rPr lang="ru-RU" dirty="0">
                <a:latin typeface="MyriadPro-Regular"/>
              </a:rPr>
              <a:t> </a:t>
            </a:r>
          </a:p>
          <a:p>
            <a:r>
              <a:rPr lang="ru-RU" dirty="0">
                <a:latin typeface="MyriadPro-Regular"/>
              </a:rPr>
              <a:t>Основной продукцией завода являются:</a:t>
            </a:r>
          </a:p>
          <a:p>
            <a:r>
              <a:rPr lang="ru-RU" dirty="0">
                <a:latin typeface="MyriadPro-Regular"/>
              </a:rPr>
              <a:t>Самоходные установки:</a:t>
            </a:r>
          </a:p>
          <a:p>
            <a:pPr>
              <a:buFont typeface="Arial" panose="020B0604020202020204" pitchFamily="34" charset="0"/>
              <a:buChar char="•"/>
            </a:pPr>
            <a:r>
              <a:rPr lang="ru-RU" dirty="0">
                <a:latin typeface="MyriadPro-Regular"/>
                <a:hlinkClick r:id="rId3"/>
              </a:rPr>
              <a:t>УРБ-2А-2</a:t>
            </a:r>
            <a:r>
              <a:rPr lang="ru-RU" dirty="0">
                <a:latin typeface="MyriadPro-Regular"/>
              </a:rPr>
              <a:t> на шасси УРАЛ-4320</a:t>
            </a:r>
          </a:p>
          <a:p>
            <a:pPr>
              <a:buFont typeface="Arial" panose="020B0604020202020204" pitchFamily="34" charset="0"/>
              <a:buChar char="•"/>
            </a:pPr>
            <a:r>
              <a:rPr lang="ru-RU" dirty="0">
                <a:latin typeface="MyriadPro-Regular"/>
                <a:hlinkClick r:id="rId4"/>
              </a:rPr>
              <a:t>УРБ-2А-2Д</a:t>
            </a:r>
            <a:r>
              <a:rPr lang="ru-RU" dirty="0">
                <a:latin typeface="MyriadPro-Regular"/>
              </a:rPr>
              <a:t> на шасси TRUCK-Z-43114</a:t>
            </a:r>
          </a:p>
          <a:p>
            <a:pPr>
              <a:buFont typeface="Arial" panose="020B0604020202020204" pitchFamily="34" charset="0"/>
              <a:buChar char="•"/>
            </a:pPr>
            <a:r>
              <a:rPr lang="ru-RU" dirty="0">
                <a:latin typeface="MyriadPro-Regular"/>
                <a:hlinkClick r:id="rId5"/>
              </a:rPr>
              <a:t>УРБ-2Д3</a:t>
            </a:r>
            <a:r>
              <a:rPr lang="ru-RU" dirty="0">
                <a:latin typeface="MyriadPro-Regular"/>
              </a:rPr>
              <a:t> (патент ЗАО «ЗИВ») на шасси УРАЛ-4320, TRUCK-Z-43114 с усиленной мачтой и </a:t>
            </a:r>
            <a:r>
              <a:rPr lang="ru-RU" dirty="0" err="1">
                <a:latin typeface="MyriadPro-Regular"/>
              </a:rPr>
              <a:t>вращателем</a:t>
            </a:r>
            <a:r>
              <a:rPr lang="ru-RU" dirty="0">
                <a:latin typeface="MyriadPro-Regular"/>
              </a:rPr>
              <a:t>.</a:t>
            </a:r>
          </a:p>
          <a:p>
            <a:pPr>
              <a:buFont typeface="Arial" panose="020B0604020202020204" pitchFamily="34" charset="0"/>
              <a:buChar char="•"/>
            </a:pPr>
            <a:r>
              <a:rPr lang="ru-RU" dirty="0">
                <a:latin typeface="MyriadPro-Regular"/>
                <a:hlinkClick r:id="rId6"/>
              </a:rPr>
              <a:t>УРБ‑4Т</a:t>
            </a:r>
            <a:r>
              <a:rPr lang="ru-RU" dirty="0">
                <a:latin typeface="MyriadPro-Regular"/>
              </a:rPr>
              <a:t>, </a:t>
            </a:r>
            <a:r>
              <a:rPr lang="ru-RU" dirty="0">
                <a:latin typeface="MyriadPro-Regular"/>
                <a:hlinkClick r:id="rId7"/>
              </a:rPr>
              <a:t>УРБ-2НТ</a:t>
            </a:r>
            <a:r>
              <a:rPr lang="ru-RU" dirty="0">
                <a:latin typeface="MyriadPro-Regular"/>
              </a:rPr>
              <a:t> на шасси трелевочного тракторов ТТ-4М.</a:t>
            </a:r>
          </a:p>
          <a:p>
            <a:pPr>
              <a:buFont typeface="Arial" panose="020B0604020202020204" pitchFamily="34" charset="0"/>
              <a:buChar char="•"/>
            </a:pPr>
            <a:r>
              <a:rPr lang="ru-RU" dirty="0">
                <a:latin typeface="MyriadPro-Regular"/>
                <a:hlinkClick r:id="rId8"/>
              </a:rPr>
              <a:t>АВБ-2М</a:t>
            </a:r>
            <a:r>
              <a:rPr lang="ru-RU" dirty="0">
                <a:latin typeface="MyriadPro-Regular"/>
              </a:rPr>
              <a:t> – на шасси ГАЗ-33081 (для бурения ударно-канатным способом</a:t>
            </a:r>
            <a:r>
              <a:rPr lang="ru-RU" dirty="0" smtClean="0">
                <a:latin typeface="MyriadPro-Regular"/>
              </a:rPr>
              <a:t>).</a:t>
            </a:r>
          </a:p>
          <a:p>
            <a:pPr algn="ctr"/>
            <a:r>
              <a:rPr lang="ru-RU"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ООО «СП-2 </a:t>
            </a:r>
            <a:r>
              <a:rPr lang="ru-RU" sz="2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Пумори</a:t>
            </a:r>
            <a:r>
              <a:rPr lang="ru-RU"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-СИЗ».</a:t>
            </a:r>
            <a:r>
              <a:rPr lang="ru-R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ru-R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ru-RU" dirty="0">
                <a:solidFill>
                  <a:srgbClr val="333333"/>
                </a:solidFill>
                <a:latin typeface="YS Text"/>
              </a:rPr>
              <a:t>Совместное ПРЕДПРИЯТИЕ-</a:t>
            </a:r>
            <a:r>
              <a:rPr lang="ru-RU" b="1" dirty="0">
                <a:solidFill>
                  <a:srgbClr val="333333"/>
                </a:solidFill>
                <a:latin typeface="YS Text"/>
              </a:rPr>
              <a:t>2</a:t>
            </a:r>
            <a:r>
              <a:rPr lang="ru-RU" dirty="0">
                <a:solidFill>
                  <a:srgbClr val="333333"/>
                </a:solidFill>
                <a:latin typeface="YS Text"/>
              </a:rPr>
              <a:t> "</a:t>
            </a:r>
            <a:r>
              <a:rPr lang="ru-RU" b="1" dirty="0" err="1">
                <a:solidFill>
                  <a:srgbClr val="333333"/>
                </a:solidFill>
                <a:latin typeface="YS Text"/>
              </a:rPr>
              <a:t>Пумори</a:t>
            </a:r>
            <a:r>
              <a:rPr lang="ru-RU" dirty="0">
                <a:solidFill>
                  <a:srgbClr val="333333"/>
                </a:solidFill>
                <a:latin typeface="YS Text"/>
              </a:rPr>
              <a:t>-</a:t>
            </a:r>
            <a:r>
              <a:rPr lang="ru-RU" b="1" dirty="0">
                <a:solidFill>
                  <a:srgbClr val="333333"/>
                </a:solidFill>
                <a:latin typeface="YS Text"/>
              </a:rPr>
              <a:t>сиз</a:t>
            </a:r>
            <a:r>
              <a:rPr lang="ru-RU" dirty="0">
                <a:solidFill>
                  <a:srgbClr val="333333"/>
                </a:solidFill>
                <a:latin typeface="YS Text"/>
              </a:rPr>
              <a:t>" Попов Петр Павлович. Основным видом деятельности компании являлось Производство инструмента.</a:t>
            </a:r>
            <a:endParaRPr lang="ru-RU" dirty="0"/>
          </a:p>
          <a:p>
            <a:pPr>
              <a:buFont typeface="Arial" panose="020B0604020202020204" pitchFamily="34" charset="0"/>
              <a:buChar char="•"/>
            </a:pPr>
            <a:endParaRPr lang="ru-RU" b="0" i="0" dirty="0">
              <a:effectLst/>
              <a:latin typeface="MyriadPro-Regular"/>
            </a:endParaRPr>
          </a:p>
        </p:txBody>
      </p:sp>
    </p:spTree>
    <p:extLst>
      <p:ext uri="{BB962C8B-B14F-4D97-AF65-F5344CB8AC3E}">
        <p14:creationId xmlns:p14="http://schemas.microsoft.com/office/powerpoint/2010/main" val="372206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3" name="Содержимое 2"/>
          <p:cNvSpPr>
            <a:spLocks noGrp="1"/>
          </p:cNvSpPr>
          <p:nvPr>
            <p:ph sz="quarter" idx="1"/>
          </p:nvPr>
        </p:nvSpPr>
        <p:spPr>
          <a:xfrm>
            <a:off x="642910" y="928670"/>
            <a:ext cx="7467600" cy="4873752"/>
          </a:xfrm>
        </p:spPr>
        <p:txBody>
          <a:bodyPr/>
          <a:lstStyle/>
          <a:p>
            <a:r>
              <a:rPr lang="ru-RU" dirty="0" smtClean="0"/>
              <a:t>Ленинский район радует жителей красотой улиц, парков и скверов. Общая площадь цветников составляет 5 390 кв.м. </a:t>
            </a:r>
          </a:p>
          <a:p>
            <a:r>
              <a:rPr lang="ru-RU" dirty="0" smtClean="0"/>
              <a:t>Лучшими местами для отдыха всеми горожанами признаны наши Дендропарк, пешеходная зона по улице Вайнера – «Екатеринбургский Арбат», парк им. К.Е. Архипова и парк по улице Чкалова.</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2" name="Заголовок 1"/>
          <p:cNvSpPr>
            <a:spLocks noGrp="1"/>
          </p:cNvSpPr>
          <p:nvPr>
            <p:ph type="title"/>
          </p:nvPr>
        </p:nvSpPr>
        <p:spPr>
          <a:xfrm>
            <a:off x="457200" y="240033"/>
            <a:ext cx="7467600" cy="346050"/>
          </a:xfrm>
        </p:spPr>
        <p:txBody>
          <a:bodyPr>
            <a:noAutofit/>
          </a:bodyPr>
          <a:lstStyle/>
          <a:p>
            <a:pPr algn="ctr"/>
            <a:r>
              <a:rPr lang="ru-RU" sz="2000" b="1" dirty="0" smtClean="0">
                <a:solidFill>
                  <a:schemeClr val="bg1"/>
                </a:solidFill>
              </a:rPr>
              <a:t>Дендропарк</a:t>
            </a:r>
            <a:endParaRPr lang="ru-RU" sz="2000" b="1" dirty="0">
              <a:solidFill>
                <a:schemeClr val="bg1"/>
              </a:solidFill>
            </a:endParaRPr>
          </a:p>
        </p:txBody>
      </p:sp>
      <p:sp>
        <p:nvSpPr>
          <p:cNvPr id="3" name="Объект 2"/>
          <p:cNvSpPr>
            <a:spLocks noGrp="1"/>
          </p:cNvSpPr>
          <p:nvPr>
            <p:ph sz="quarter" idx="1"/>
          </p:nvPr>
        </p:nvSpPr>
        <p:spPr>
          <a:xfrm>
            <a:off x="457200" y="620688"/>
            <a:ext cx="7467600" cy="5853264"/>
          </a:xfrm>
        </p:spPr>
        <p:txBody>
          <a:bodyPr>
            <a:normAutofit/>
          </a:bodyPr>
          <a:lstStyle/>
          <a:p>
            <a:r>
              <a:rPr lang="ru-RU" sz="1800" dirty="0"/>
              <a:t>То и понятно - город рос, вместе с этим им </a:t>
            </a:r>
            <a:r>
              <a:rPr lang="ru-RU" sz="1800" b="1" dirty="0"/>
              <a:t>было</a:t>
            </a:r>
            <a:r>
              <a:rPr lang="ru-RU" sz="1800" dirty="0"/>
              <a:t> необходимо где-то отдыхать. Так, первый </a:t>
            </a:r>
            <a:r>
              <a:rPr lang="ru-RU" sz="1800" b="1" dirty="0"/>
              <a:t>дендропарк</a:t>
            </a:r>
            <a:r>
              <a:rPr lang="ru-RU" sz="1800" dirty="0"/>
              <a:t> на улице Первомайской </a:t>
            </a:r>
            <a:r>
              <a:rPr lang="ru-RU" sz="1800" b="1" dirty="0"/>
              <a:t>был</a:t>
            </a:r>
            <a:r>
              <a:rPr lang="ru-RU" sz="1800" dirty="0"/>
              <a:t> создан в 1932 году, когда здесь </a:t>
            </a:r>
            <a:r>
              <a:rPr lang="ru-RU" sz="1800" b="1" dirty="0"/>
              <a:t>была</a:t>
            </a:r>
            <a:r>
              <a:rPr lang="ru-RU" sz="1800" dirty="0"/>
              <a:t> основана научно-исследовательская станция озеленения. На месте соснового леса осенью 1934 года под руководством С. Л. </a:t>
            </a:r>
            <a:r>
              <a:rPr lang="ru-RU" sz="1800" dirty="0" err="1"/>
              <a:t>Стельмахович</a:t>
            </a:r>
            <a:r>
              <a:rPr lang="ru-RU" sz="1800" dirty="0"/>
              <a:t> началась посадка различных растений, привезённых из других регионов. Основные посадки всего за 2 года после открытия, а до 1962 г. здесь </a:t>
            </a:r>
            <a:r>
              <a:rPr lang="ru-RU" sz="1800" b="1" dirty="0"/>
              <a:t>было</a:t>
            </a:r>
            <a:r>
              <a:rPr lang="ru-RU" sz="1800" dirty="0"/>
              <a:t> </a:t>
            </a:r>
            <a:r>
              <a:rPr lang="ru-RU" sz="1800" dirty="0" err="1"/>
              <a:t>интродуцировано</a:t>
            </a:r>
            <a:r>
              <a:rPr lang="ru-RU" sz="1800" dirty="0"/>
              <a:t> более 300 видов и сортов растений из не только из </a:t>
            </a:r>
            <a:r>
              <a:rPr lang="ru-RU" sz="1800" dirty="0" err="1"/>
              <a:t>Сибири,но</a:t>
            </a:r>
            <a:r>
              <a:rPr lang="ru-RU" sz="1800" dirty="0"/>
              <a:t> и из Дальнего Востока , из европейских, азиатских и западно-сибирских регионов и даже из Северной Америки</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717032"/>
            <a:ext cx="4057657" cy="2840360"/>
          </a:xfrm>
          <a:prstGeom prst="rect">
            <a:avLst/>
          </a:prstGeom>
        </p:spPr>
      </p:pic>
    </p:spTree>
    <p:extLst>
      <p:ext uri="{BB962C8B-B14F-4D97-AF65-F5344CB8AC3E}">
        <p14:creationId xmlns:p14="http://schemas.microsoft.com/office/powerpoint/2010/main" val="116973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2" name="Заголовок 1"/>
          <p:cNvSpPr>
            <a:spLocks noGrp="1"/>
          </p:cNvSpPr>
          <p:nvPr>
            <p:ph type="title"/>
          </p:nvPr>
        </p:nvSpPr>
        <p:spPr>
          <a:xfrm>
            <a:off x="422521" y="311603"/>
            <a:ext cx="7467600" cy="346050"/>
          </a:xfrm>
        </p:spPr>
        <p:txBody>
          <a:bodyPr>
            <a:noAutofit/>
          </a:bodyPr>
          <a:lstStyle/>
          <a:p>
            <a:pPr algn="ctr"/>
            <a:r>
              <a:rPr lang="ru-RU" sz="2000" b="1" dirty="0">
                <a:solidFill>
                  <a:schemeClr val="bg1"/>
                </a:solidFill>
              </a:rPr>
              <a:t>пешеходная зона по улице </a:t>
            </a:r>
            <a:r>
              <a:rPr lang="ru-RU" sz="2000" b="1" dirty="0" err="1">
                <a:solidFill>
                  <a:schemeClr val="bg1"/>
                </a:solidFill>
              </a:rPr>
              <a:t>Вайнера</a:t>
            </a:r>
            <a:r>
              <a:rPr lang="ru-RU" sz="2000" b="1" dirty="0">
                <a:solidFill>
                  <a:schemeClr val="bg1"/>
                </a:solidFill>
              </a:rPr>
              <a:t> – «Екатеринбургский Арбат»</a:t>
            </a:r>
          </a:p>
        </p:txBody>
      </p:sp>
      <p:pic>
        <p:nvPicPr>
          <p:cNvPr id="4" name="Объект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860032" y="4077072"/>
            <a:ext cx="3922573" cy="2611313"/>
          </a:xfrm>
        </p:spPr>
      </p:pic>
      <p:sp>
        <p:nvSpPr>
          <p:cNvPr id="5" name="Прямоугольник 4"/>
          <p:cNvSpPr/>
          <p:nvPr/>
        </p:nvSpPr>
        <p:spPr>
          <a:xfrm>
            <a:off x="971600" y="836712"/>
            <a:ext cx="6912768" cy="1200329"/>
          </a:xfrm>
          <a:prstGeom prst="rect">
            <a:avLst/>
          </a:prstGeom>
        </p:spPr>
        <p:txBody>
          <a:bodyPr wrap="square">
            <a:spAutoFit/>
          </a:bodyPr>
          <a:lstStyle/>
          <a:p>
            <a:r>
              <a:rPr lang="ru-RU" dirty="0">
                <a:solidFill>
                  <a:srgbClr val="333333"/>
                </a:solidFill>
                <a:latin typeface="YS Text"/>
              </a:rPr>
              <a:t>Главная </a:t>
            </a:r>
            <a:r>
              <a:rPr lang="ru-RU" b="1" dirty="0">
                <a:solidFill>
                  <a:srgbClr val="333333"/>
                </a:solidFill>
                <a:latin typeface="YS Text"/>
              </a:rPr>
              <a:t>пешеходная</a:t>
            </a:r>
            <a:r>
              <a:rPr lang="ru-RU" dirty="0">
                <a:solidFill>
                  <a:srgbClr val="333333"/>
                </a:solidFill>
                <a:latin typeface="YS Text"/>
              </a:rPr>
              <a:t> артерия города, называемая жителями «</a:t>
            </a:r>
            <a:r>
              <a:rPr lang="ru-RU" b="1" dirty="0">
                <a:solidFill>
                  <a:srgbClr val="333333"/>
                </a:solidFill>
                <a:latin typeface="YS Text"/>
              </a:rPr>
              <a:t>Екатеринбургский</a:t>
            </a:r>
            <a:r>
              <a:rPr lang="ru-RU" dirty="0">
                <a:solidFill>
                  <a:srgbClr val="333333"/>
                </a:solidFill>
                <a:latin typeface="YS Text"/>
              </a:rPr>
              <a:t> </a:t>
            </a:r>
            <a:r>
              <a:rPr lang="ru-RU" b="1" dirty="0">
                <a:solidFill>
                  <a:srgbClr val="333333"/>
                </a:solidFill>
                <a:latin typeface="YS Text"/>
              </a:rPr>
              <a:t>Арбат</a:t>
            </a:r>
            <a:r>
              <a:rPr lang="ru-RU" dirty="0">
                <a:solidFill>
                  <a:srgbClr val="333333"/>
                </a:solidFill>
                <a:latin typeface="YS Text"/>
              </a:rPr>
              <a:t>» (</a:t>
            </a:r>
            <a:r>
              <a:rPr lang="ru-RU" b="1" dirty="0">
                <a:solidFill>
                  <a:srgbClr val="333333"/>
                </a:solidFill>
                <a:latin typeface="YS Text"/>
              </a:rPr>
              <a:t>улица</a:t>
            </a:r>
            <a:r>
              <a:rPr lang="ru-RU" dirty="0">
                <a:solidFill>
                  <a:srgbClr val="333333"/>
                </a:solidFill>
                <a:latin typeface="YS Text"/>
              </a:rPr>
              <a:t> </a:t>
            </a:r>
            <a:r>
              <a:rPr lang="ru-RU" b="1" dirty="0" err="1">
                <a:solidFill>
                  <a:srgbClr val="333333"/>
                </a:solidFill>
                <a:latin typeface="YS Text"/>
              </a:rPr>
              <a:t>Вайнера</a:t>
            </a:r>
            <a:r>
              <a:rPr lang="ru-RU" dirty="0">
                <a:solidFill>
                  <a:srgbClr val="333333"/>
                </a:solidFill>
                <a:latin typeface="YS Text"/>
              </a:rPr>
              <a:t>), отличается особой праздничной атмосферой. Она живет своей яркой жизнью, которая не затихает ни днем, ни ночью круглый год. </a:t>
            </a:r>
            <a:endParaRPr lang="ru-RU"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734" y="2049110"/>
            <a:ext cx="4463988" cy="2975992"/>
          </a:xfrm>
          <a:prstGeom prst="rect">
            <a:avLst/>
          </a:prstGeom>
        </p:spPr>
      </p:pic>
    </p:spTree>
    <p:extLst>
      <p:ext uri="{BB962C8B-B14F-4D97-AF65-F5344CB8AC3E}">
        <p14:creationId xmlns:p14="http://schemas.microsoft.com/office/powerpoint/2010/main" val="151729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2" name="Заголовок 1"/>
          <p:cNvSpPr>
            <a:spLocks noGrp="1"/>
          </p:cNvSpPr>
          <p:nvPr>
            <p:ph type="title"/>
          </p:nvPr>
        </p:nvSpPr>
        <p:spPr>
          <a:xfrm>
            <a:off x="457200" y="274638"/>
            <a:ext cx="7467600" cy="346050"/>
          </a:xfrm>
        </p:spPr>
        <p:txBody>
          <a:bodyPr>
            <a:noAutofit/>
          </a:bodyPr>
          <a:lstStyle/>
          <a:p>
            <a:pPr algn="ctr"/>
            <a:r>
              <a:rPr lang="ru-RU" sz="2000" b="1" dirty="0" smtClean="0">
                <a:solidFill>
                  <a:schemeClr val="bg1"/>
                </a:solidFill>
              </a:rPr>
              <a:t>Парк </a:t>
            </a:r>
            <a:r>
              <a:rPr lang="ru-RU" sz="2000" b="1" dirty="0">
                <a:solidFill>
                  <a:schemeClr val="bg1"/>
                </a:solidFill>
              </a:rPr>
              <a:t>им. К.Е. Архипова</a:t>
            </a:r>
          </a:p>
        </p:txBody>
      </p:sp>
      <p:sp>
        <p:nvSpPr>
          <p:cNvPr id="3" name="Объект 2"/>
          <p:cNvSpPr>
            <a:spLocks noGrp="1"/>
          </p:cNvSpPr>
          <p:nvPr>
            <p:ph sz="quarter" idx="1"/>
          </p:nvPr>
        </p:nvSpPr>
        <p:spPr>
          <a:xfrm>
            <a:off x="351223" y="598837"/>
            <a:ext cx="7467600" cy="4873752"/>
          </a:xfrm>
        </p:spPr>
        <p:txBody>
          <a:bodyPr/>
          <a:lstStyle/>
          <a:p>
            <a:r>
              <a:rPr lang="ru-RU" sz="1600" b="1" dirty="0"/>
              <a:t>Парк</a:t>
            </a:r>
            <a:r>
              <a:rPr lang="ru-RU" sz="1600" dirty="0"/>
              <a:t> назван в честь почетного гражданина города Константина Евгеньевича </a:t>
            </a:r>
            <a:r>
              <a:rPr lang="ru-RU" sz="1600" b="1" dirty="0"/>
              <a:t>Архипова</a:t>
            </a:r>
            <a:r>
              <a:rPr lang="ru-RU" sz="1600" dirty="0"/>
              <a:t>. К.Е. </a:t>
            </a:r>
            <a:r>
              <a:rPr lang="ru-RU" sz="1600" b="1" dirty="0"/>
              <a:t>Архипов</a:t>
            </a:r>
            <a:r>
              <a:rPr lang="ru-RU" sz="1600" dirty="0"/>
              <a:t> возглавлял Ленинский район с 1977 по 2006 год. </a:t>
            </a:r>
            <a:r>
              <a:rPr lang="ru-RU" sz="1600" b="1" dirty="0"/>
              <a:t>Парк</a:t>
            </a:r>
            <a:r>
              <a:rPr lang="ru-RU" sz="1600" dirty="0"/>
              <a:t> создан на пожертвования жителей и организаций Ленинского района. </a:t>
            </a:r>
            <a:endParaRPr lang="ru-RU" sz="1600" dirty="0" smtClean="0"/>
          </a:p>
          <a:p>
            <a:pPr marL="0" indent="0">
              <a:buNone/>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673440"/>
            <a:ext cx="3241543" cy="243115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635" y="4250284"/>
            <a:ext cx="3700087" cy="244460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444" y="1673440"/>
            <a:ext cx="2697388" cy="3596517"/>
          </a:xfrm>
          <a:prstGeom prst="rect">
            <a:avLst/>
          </a:prstGeom>
        </p:spPr>
      </p:pic>
    </p:spTree>
    <p:extLst>
      <p:ext uri="{BB962C8B-B14F-4D97-AF65-F5344CB8AC3E}">
        <p14:creationId xmlns:p14="http://schemas.microsoft.com/office/powerpoint/2010/main" val="31774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2" name="Заголовок 1"/>
          <p:cNvSpPr>
            <a:spLocks noGrp="1"/>
          </p:cNvSpPr>
          <p:nvPr>
            <p:ph type="title"/>
          </p:nvPr>
        </p:nvSpPr>
        <p:spPr>
          <a:xfrm>
            <a:off x="457200" y="274638"/>
            <a:ext cx="7467600" cy="346050"/>
          </a:xfrm>
        </p:spPr>
        <p:txBody>
          <a:bodyPr>
            <a:noAutofit/>
          </a:bodyPr>
          <a:lstStyle/>
          <a:p>
            <a:pPr algn="ctr"/>
            <a:r>
              <a:rPr lang="ru-RU" sz="2000" b="1" dirty="0" smtClean="0">
                <a:solidFill>
                  <a:schemeClr val="bg1"/>
                </a:solidFill>
              </a:rPr>
              <a:t>Парк </a:t>
            </a:r>
            <a:r>
              <a:rPr lang="ru-RU" sz="2000" b="1" dirty="0">
                <a:solidFill>
                  <a:schemeClr val="bg1"/>
                </a:solidFill>
              </a:rPr>
              <a:t>по улице Чкалова</a:t>
            </a:r>
          </a:p>
        </p:txBody>
      </p:sp>
      <p:sp>
        <p:nvSpPr>
          <p:cNvPr id="3" name="Объект 2"/>
          <p:cNvSpPr>
            <a:spLocks noGrp="1"/>
          </p:cNvSpPr>
          <p:nvPr>
            <p:ph sz="quarter" idx="1"/>
          </p:nvPr>
        </p:nvSpPr>
        <p:spPr>
          <a:xfrm>
            <a:off x="457200" y="620688"/>
            <a:ext cx="7467600" cy="5853264"/>
          </a:xfrm>
        </p:spPr>
        <p:txBody>
          <a:bodyPr>
            <a:normAutofit/>
          </a:bodyPr>
          <a:lstStyle/>
          <a:p>
            <a:r>
              <a:rPr lang="ru-RU" sz="1600" b="1" dirty="0"/>
              <a:t>Парк</a:t>
            </a:r>
            <a:r>
              <a:rPr lang="ru-RU" sz="1600" dirty="0"/>
              <a:t> по </a:t>
            </a:r>
            <a:r>
              <a:rPr lang="ru-RU" sz="1600" b="1" dirty="0"/>
              <a:t>ул</a:t>
            </a:r>
            <a:r>
              <a:rPr lang="ru-RU" sz="1600" dirty="0"/>
              <a:t>. </a:t>
            </a:r>
            <a:r>
              <a:rPr lang="ru-RU" sz="1600" b="1" dirty="0"/>
              <a:t>Чкалова</a:t>
            </a:r>
            <a:r>
              <a:rPr lang="ru-RU" sz="1600" dirty="0"/>
              <a:t> был создан в 70-х годах XX века в период застройки жилого района «Академический» на месте коллективных садов. </a:t>
            </a:r>
            <a:r>
              <a:rPr lang="ru-RU" sz="1600" b="1" dirty="0"/>
              <a:t>Парк</a:t>
            </a:r>
            <a:r>
              <a:rPr lang="ru-RU" sz="1600" dirty="0"/>
              <a:t> расположен в юго-западной части города </a:t>
            </a:r>
            <a:r>
              <a:rPr lang="ru-RU" sz="1600" b="1" dirty="0"/>
              <a:t>Екатеринбурга</a:t>
            </a:r>
            <a:r>
              <a:rPr lang="ru-RU" sz="1600" dirty="0"/>
              <a:t>, в Ленинском районе</a:t>
            </a:r>
            <a:r>
              <a:rPr lang="ru-RU" sz="1600" dirty="0" smtClean="0"/>
              <a:t>.</a:t>
            </a:r>
          </a:p>
          <a:p>
            <a:pPr marL="0" indent="0">
              <a:buNone/>
            </a:pPr>
            <a:endParaRPr lang="ru-RU" sz="1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72816"/>
            <a:ext cx="4315228" cy="24203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681" y="1772816"/>
            <a:ext cx="3403239" cy="2332557"/>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8865" y="4194043"/>
            <a:ext cx="3995936" cy="2663957"/>
          </a:xfrm>
          <a:prstGeom prst="rect">
            <a:avLst/>
          </a:prstGeom>
        </p:spPr>
      </p:pic>
    </p:spTree>
    <p:extLst>
      <p:ext uri="{BB962C8B-B14F-4D97-AF65-F5344CB8AC3E}">
        <p14:creationId xmlns:p14="http://schemas.microsoft.com/office/powerpoint/2010/main" val="370151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3" name="Содержимое 2"/>
          <p:cNvSpPr>
            <a:spLocks noGrp="1"/>
          </p:cNvSpPr>
          <p:nvPr>
            <p:ph sz="quarter" idx="1"/>
          </p:nvPr>
        </p:nvSpPr>
        <p:spPr>
          <a:xfrm>
            <a:off x="500034" y="857232"/>
            <a:ext cx="7467600" cy="4873752"/>
          </a:xfrm>
        </p:spPr>
        <p:txBody>
          <a:bodyPr>
            <a:normAutofit/>
          </a:bodyPr>
          <a:lstStyle/>
          <a:p>
            <a:pPr algn="just"/>
            <a:r>
              <a:rPr lang="ru-RU" dirty="0" smtClean="0"/>
              <a:t>В районе расположены </a:t>
            </a:r>
            <a:r>
              <a:rPr lang="ru-RU" dirty="0" err="1" smtClean="0"/>
              <a:t>культурно-досуговые</a:t>
            </a:r>
            <a:r>
              <a:rPr lang="ru-RU" dirty="0" smtClean="0"/>
              <a:t> центры, школы, библиотеки, музеи, центры народного творчества. Знаковыми объектами являются Екатеринбургский музей Изобразительных искусств, Екатеринбургская галерея современного искусства, Екатеринбургский государственный цирк, Свердловская государственная Детская филармония, муниципальный театр балета «Щелкунчик» и др. На территории района работает два муниципальных учреждения: Культурно – </a:t>
            </a:r>
            <a:r>
              <a:rPr lang="ru-RU" dirty="0" err="1" smtClean="0"/>
              <a:t>Досуговый</a:t>
            </a:r>
            <a:r>
              <a:rPr lang="ru-RU" dirty="0" smtClean="0"/>
              <a:t> Центр “Дружба” и Дом культуры “Совхозный”.</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0"/>
            <a:ext cx="9134413" cy="6858000"/>
          </a:xfrm>
        </p:spPr>
      </p:pic>
      <p:sp>
        <p:nvSpPr>
          <p:cNvPr id="2" name="Заголовок 1"/>
          <p:cNvSpPr>
            <a:spLocks noGrp="1"/>
          </p:cNvSpPr>
          <p:nvPr>
            <p:ph type="title"/>
          </p:nvPr>
        </p:nvSpPr>
        <p:spPr/>
        <p:txBody>
          <a:bodyPr>
            <a:normAutofit/>
          </a:bodyPr>
          <a:lstStyle/>
          <a:p>
            <a:pPr algn="ctr"/>
            <a:r>
              <a:rPr lang="ru-RU" sz="2800" b="1" dirty="0">
                <a:solidFill>
                  <a:schemeClr val="bg1"/>
                </a:solidFill>
              </a:rPr>
              <a:t>Екатеринбургский государственный </a:t>
            </a:r>
            <a:r>
              <a:rPr lang="ru-RU" sz="2800" b="1" dirty="0" smtClean="0">
                <a:solidFill>
                  <a:schemeClr val="bg1"/>
                </a:solidFill>
              </a:rPr>
              <a:t>цирк</a:t>
            </a:r>
            <a:endParaRPr lang="ru-RU" sz="2800" b="1" dirty="0">
              <a:solidFill>
                <a:schemeClr val="bg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56792"/>
            <a:ext cx="6777381" cy="4518255"/>
          </a:xfrm>
          <a:prstGeom prst="rect">
            <a:avLst/>
          </a:prstGeom>
        </p:spPr>
      </p:pic>
    </p:spTree>
    <p:extLst>
      <p:ext uri="{BB962C8B-B14F-4D97-AF65-F5344CB8AC3E}">
        <p14:creationId xmlns:p14="http://schemas.microsoft.com/office/powerpoint/2010/main" val="86355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4413" cy="6858000"/>
          </a:xfrm>
          <a:prstGeom prst="rect">
            <a:avLst/>
          </a:prstGeom>
        </p:spPr>
      </p:pic>
      <p:sp>
        <p:nvSpPr>
          <p:cNvPr id="2" name="Заголовок 1"/>
          <p:cNvSpPr>
            <a:spLocks noGrp="1"/>
          </p:cNvSpPr>
          <p:nvPr>
            <p:ph type="title"/>
          </p:nvPr>
        </p:nvSpPr>
        <p:spPr/>
        <p:txBody>
          <a:bodyPr/>
          <a:lstStyle/>
          <a:p>
            <a:pPr algn="ctr"/>
            <a:r>
              <a:rPr lang="ru-RU" b="1" dirty="0">
                <a:solidFill>
                  <a:schemeClr val="bg1"/>
                </a:solidFill>
              </a:rPr>
              <a:t>Свердловская государственная Детская </a:t>
            </a:r>
            <a:r>
              <a:rPr lang="ru-RU" b="1" dirty="0" smtClean="0">
                <a:solidFill>
                  <a:schemeClr val="bg1"/>
                </a:solidFill>
              </a:rPr>
              <a:t>филармония</a:t>
            </a:r>
            <a:endParaRPr lang="ru-RU" b="1" dirty="0">
              <a:solidFill>
                <a:schemeClr val="bg1"/>
              </a:solidFill>
            </a:endParaRPr>
          </a:p>
        </p:txBody>
      </p:sp>
      <p:pic>
        <p:nvPicPr>
          <p:cNvPr id="5" name="Объект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57200" y="1467006"/>
            <a:ext cx="7467600" cy="3923988"/>
          </a:xfrm>
        </p:spPr>
      </p:pic>
    </p:spTree>
    <p:extLst>
      <p:ext uri="{BB962C8B-B14F-4D97-AF65-F5344CB8AC3E}">
        <p14:creationId xmlns:p14="http://schemas.microsoft.com/office/powerpoint/2010/main" val="424037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4413" cy="6858000"/>
          </a:xfrm>
          <a:prstGeom prst="rect">
            <a:avLst/>
          </a:prstGeom>
        </p:spPr>
      </p:pic>
      <p:sp>
        <p:nvSpPr>
          <p:cNvPr id="2" name="Заголовок 1"/>
          <p:cNvSpPr>
            <a:spLocks noGrp="1"/>
          </p:cNvSpPr>
          <p:nvPr>
            <p:ph type="title"/>
          </p:nvPr>
        </p:nvSpPr>
        <p:spPr/>
        <p:txBody>
          <a:bodyPr/>
          <a:lstStyle/>
          <a:p>
            <a:pPr algn="ctr"/>
            <a:r>
              <a:rPr lang="ru-RU" b="1" dirty="0">
                <a:solidFill>
                  <a:schemeClr val="bg1"/>
                </a:solidFill>
              </a:rPr>
              <a:t>муниципальный театр балета «Щелкунчик»</a:t>
            </a:r>
          </a:p>
        </p:txBody>
      </p:sp>
      <p:pic>
        <p:nvPicPr>
          <p:cNvPr id="5" name="Объект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87624" y="1628800"/>
            <a:ext cx="7022409" cy="4873625"/>
          </a:xfrm>
        </p:spPr>
      </p:pic>
    </p:spTree>
    <p:extLst>
      <p:ext uri="{BB962C8B-B14F-4D97-AF65-F5344CB8AC3E}">
        <p14:creationId xmlns:p14="http://schemas.microsoft.com/office/powerpoint/2010/main" val="351239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3" name="Содержимое 2"/>
          <p:cNvSpPr>
            <a:spLocks noGrp="1"/>
          </p:cNvSpPr>
          <p:nvPr>
            <p:ph sz="quarter" idx="1"/>
          </p:nvPr>
        </p:nvSpPr>
        <p:spPr>
          <a:xfrm>
            <a:off x="457200" y="260648"/>
            <a:ext cx="7467600" cy="6213304"/>
          </a:xfrm>
        </p:spPr>
        <p:txBody>
          <a:bodyPr>
            <a:normAutofit/>
          </a:bodyPr>
          <a:lstStyle/>
          <a:p>
            <a:pPr algn="just"/>
            <a:r>
              <a:rPr lang="ru-RU" b="1" dirty="0" smtClean="0"/>
              <a:t>Ленинский район </a:t>
            </a:r>
            <a:r>
              <a:rPr lang="ru-RU" dirty="0" smtClean="0"/>
              <a:t>города Екатеринбурга— один из семи административных районов города. Создан в </a:t>
            </a:r>
            <a:r>
              <a:rPr lang="ru-RU" u="sng" dirty="0" smtClean="0"/>
              <a:t>1</a:t>
            </a:r>
            <a:r>
              <a:rPr lang="ru-RU" dirty="0" smtClean="0"/>
              <a:t>934 году постановлением Президиума Свердловского городского Совета рабочих, крестьянских и красноармейских депутатов и назван в честь Владимира Ильича Ленина.</a:t>
            </a:r>
          </a:p>
          <a:p>
            <a:pPr algn="just"/>
            <a:endParaRPr lang="ru-RU" dirty="0">
              <a:solidFill>
                <a:schemeClr val="tx1">
                  <a:lumMod val="65000"/>
                  <a:lumOff val="3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135" y="2960539"/>
            <a:ext cx="6300192" cy="35401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3" name="Содержимое 2"/>
          <p:cNvSpPr>
            <a:spLocks noGrp="1"/>
          </p:cNvSpPr>
          <p:nvPr>
            <p:ph sz="quarter" idx="1"/>
          </p:nvPr>
        </p:nvSpPr>
        <p:spPr>
          <a:xfrm>
            <a:off x="571472" y="785794"/>
            <a:ext cx="7467600" cy="4873752"/>
          </a:xfrm>
        </p:spPr>
        <p:txBody>
          <a:bodyPr/>
          <a:lstStyle/>
          <a:p>
            <a:pPr algn="just"/>
            <a:r>
              <a:rPr lang="ru-RU" dirty="0" smtClean="0"/>
              <a:t>Именно Ленинский район является историческим центром Екатеринбурга, где сосредоточено больше всего – 14 памятников истории и культуры. Некоторые их них относятся к числу уникальных. Среди них, в первую очередь, стоит назвать комплекс сохранившихся сооружений Исторического сквера. Не меньшую культурную ценность имеет комплекс Ново-Тихвинского монастыря в зеленой роще.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 y="-99392"/>
            <a:ext cx="9283413" cy="6957392"/>
          </a:xfrm>
          <a:prstGeom prst="rect">
            <a:avLst/>
          </a:prstGeom>
        </p:spPr>
      </p:pic>
      <p:sp>
        <p:nvSpPr>
          <p:cNvPr id="2" name="Заголовок 1"/>
          <p:cNvSpPr>
            <a:spLocks noGrp="1"/>
          </p:cNvSpPr>
          <p:nvPr>
            <p:ph type="title"/>
          </p:nvPr>
        </p:nvSpPr>
        <p:spPr>
          <a:xfrm>
            <a:off x="892851" y="5229200"/>
            <a:ext cx="7467600" cy="1143000"/>
          </a:xfrm>
        </p:spPr>
        <p:txBody>
          <a:bodyPr>
            <a:normAutofit fontScale="90000"/>
          </a:bodyPr>
          <a:lstStyle/>
          <a:p>
            <a:r>
              <a:rPr lang="ru-RU" b="1" dirty="0" smtClean="0">
                <a:solidFill>
                  <a:srgbClr val="FF0000"/>
                </a:solidFill>
              </a:rPr>
              <a:t>Коммунизм</a:t>
            </a:r>
            <a:r>
              <a:rPr lang="ru-RU" dirty="0" smtClean="0"/>
              <a:t> </a:t>
            </a:r>
            <a:r>
              <a:rPr lang="ru-RU" dirty="0" smtClean="0">
                <a:solidFill>
                  <a:schemeClr val="tx1"/>
                </a:solidFill>
              </a:rPr>
              <a:t>- </a:t>
            </a:r>
            <a:r>
              <a:rPr lang="ru-RU" sz="1600" dirty="0">
                <a:solidFill>
                  <a:schemeClr val="tx1"/>
                </a:solidFill>
              </a:rPr>
              <a:t>Теоретический общественный и экономический строй, основанный на общественной собственности на средства производства, чем обеспечивается социальное равенство</a:t>
            </a:r>
            <a:r>
              <a:rPr lang="ru-RU" sz="1600" dirty="0" smtClean="0">
                <a:solidFill>
                  <a:schemeClr val="tx1"/>
                </a:solidFill>
              </a:rPr>
              <a:t>. Равноправие, счастье всех народов. </a:t>
            </a:r>
            <a:endParaRPr lang="ru-RU" sz="1600" dirty="0">
              <a:solidFill>
                <a:schemeClr val="tx1"/>
              </a:solidFill>
            </a:endParaRPr>
          </a:p>
        </p:txBody>
      </p:sp>
      <p:pic>
        <p:nvPicPr>
          <p:cNvPr id="8" name="Объект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27584" y="28467"/>
            <a:ext cx="7200800" cy="5400601"/>
          </a:xfrm>
          <a:prstGeom prst="rect">
            <a:avLst/>
          </a:prstGeom>
        </p:spPr>
      </p:pic>
    </p:spTree>
    <p:extLst>
      <p:ext uri="{BB962C8B-B14F-4D97-AF65-F5344CB8AC3E}">
        <p14:creationId xmlns:p14="http://schemas.microsoft.com/office/powerpoint/2010/main" val="192383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7504" y="548680"/>
            <a:ext cx="8856984" cy="4524315"/>
          </a:xfrm>
          <a:prstGeom prst="rect">
            <a:avLst/>
          </a:prstGeom>
        </p:spPr>
        <p:txBody>
          <a:bodyPr wrap="square">
            <a:spAutoFit/>
          </a:bodyPr>
          <a:lstStyle/>
          <a:p>
            <a:pPr algn="just"/>
            <a:r>
              <a:rPr lang="ru-RU" b="1" dirty="0">
                <a:latin typeface="Arial" panose="020B0604020202020204" pitchFamily="34" charset="0"/>
                <a:ea typeface="Times New Roman" panose="02020603050405020304" pitchFamily="18" charset="0"/>
              </a:rPr>
              <a:t>Историческая дата рождения района – 26 марта. Именно в этот день в 1934 году Постановлением Президиума Свердловского областного исполнительного комитета "Об укреплении районов города Свердловска" было принято организовать три городских района, первым среди которых стоял Ленинский район.</a:t>
            </a:r>
            <a:endParaRPr lang="ru-RU" sz="1600" dirty="0">
              <a:latin typeface="Times New Roman" panose="02020603050405020304" pitchFamily="18" charset="0"/>
              <a:ea typeface="Times New Roman" panose="02020603050405020304" pitchFamily="18" charset="0"/>
            </a:endParaRPr>
          </a:p>
          <a:p>
            <a:pPr algn="just"/>
            <a:r>
              <a:rPr lang="ru-RU" dirty="0">
                <a:latin typeface="Arial" panose="020B0604020202020204" pitchFamily="34" charset="0"/>
                <a:ea typeface="Times New Roman" panose="02020603050405020304" pitchFamily="18" charset="0"/>
              </a:rPr>
              <a:t>Экономическое развитие района можно условно разделить на периоды – довоенный, военный 1941-1945 годы, послевоенный.</a:t>
            </a:r>
            <a:endParaRPr lang="ru-RU" sz="1600" dirty="0">
              <a:latin typeface="Times New Roman" panose="02020603050405020304" pitchFamily="18" charset="0"/>
              <a:ea typeface="Times New Roman" panose="02020603050405020304" pitchFamily="18" charset="0"/>
            </a:endParaRPr>
          </a:p>
          <a:p>
            <a:pPr algn="just"/>
            <a:r>
              <a:rPr lang="ru-RU" dirty="0">
                <a:latin typeface="Arial" panose="020B0604020202020204" pitchFamily="34" charset="0"/>
                <a:ea typeface="Times New Roman" panose="02020603050405020304" pitchFamily="18" charset="0"/>
              </a:rPr>
              <a:t>В годы первой пятилетки на основных предприятиях Ленинского района Свердловска (Верх-</a:t>
            </a:r>
            <a:r>
              <a:rPr lang="ru-RU" dirty="0" err="1">
                <a:latin typeface="Arial" panose="020B0604020202020204" pitchFamily="34" charset="0"/>
                <a:ea typeface="Times New Roman" panose="02020603050405020304" pitchFamily="18" charset="0"/>
              </a:rPr>
              <a:t>Исетский</a:t>
            </a:r>
            <a:r>
              <a:rPr lang="ru-RU" dirty="0">
                <a:latin typeface="Arial" panose="020B0604020202020204" pitchFamily="34" charset="0"/>
                <a:ea typeface="Times New Roman" panose="02020603050405020304" pitchFamily="18" charset="0"/>
              </a:rPr>
              <a:t> завод, тогда еще входивший в Ленинский район, завод Воровского, фабрика "Одежда", "Обувь", гранильная, типография "Гранит") трудились 7 тысяч рабочих. Производственная программа выполнялась с превышением, выпускалась одежда, обувь, железо.</a:t>
            </a:r>
            <a:endParaRPr lang="ru-RU" sz="1600" dirty="0">
              <a:latin typeface="Times New Roman" panose="02020603050405020304" pitchFamily="18" charset="0"/>
              <a:ea typeface="Times New Roman" panose="02020603050405020304" pitchFamily="18" charset="0"/>
            </a:endParaRPr>
          </a:p>
          <a:p>
            <a:pPr algn="just"/>
            <a:r>
              <a:rPr lang="ru-RU" dirty="0">
                <a:latin typeface="Arial" panose="020B0604020202020204" pitchFamily="34" charset="0"/>
                <a:ea typeface="Times New Roman" panose="02020603050405020304" pitchFamily="18" charset="0"/>
              </a:rPr>
              <a:t>С началом Великой Отечественной войны 1941-1945 гг.  возникла необходимость перестройки промышленности на нужды военного времени. Фабрика "Одежда" наладила выпуск обмундирования для армии. За 4 месяца швейники одели четыре батальона бойцов Красной Армии.</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949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59234"/>
            <a:ext cx="9115265" cy="7160642"/>
          </a:xfrm>
          <a:prstGeom prst="rect">
            <a:avLst/>
          </a:prstGeom>
        </p:spPr>
      </p:pic>
      <p:sp>
        <p:nvSpPr>
          <p:cNvPr id="3" name="Содержимое 2"/>
          <p:cNvSpPr>
            <a:spLocks noGrp="1"/>
          </p:cNvSpPr>
          <p:nvPr>
            <p:ph sz="quarter" idx="1"/>
          </p:nvPr>
        </p:nvSpPr>
        <p:spPr>
          <a:xfrm>
            <a:off x="500034" y="785794"/>
            <a:ext cx="7467600" cy="4873752"/>
          </a:xfrm>
        </p:spPr>
        <p:txBody>
          <a:bodyPr>
            <a:normAutofit fontScale="92500"/>
          </a:bodyPr>
          <a:lstStyle/>
          <a:p>
            <a:pPr algn="just"/>
            <a:r>
              <a:rPr lang="ru-RU" dirty="0" smtClean="0"/>
              <a:t>Расположен район в границах улиц Щорса, Серова, Островского, Московской, ул. Мостовой, Академгородок, ул. Начдива Онуфриева, Серафимы Дерябиной, Академика Бардина, ул. Ясной, Московской до проспекта Ленина, по проспекту до ул. Карла Либкнехта, Розы Люксембург, Куйбышева, по реке Исеть до ул. Щорса.</a:t>
            </a:r>
          </a:p>
          <a:p>
            <a:pPr algn="just"/>
            <a:r>
              <a:rPr lang="ru-RU" dirty="0" smtClean="0"/>
              <a:t>На сегодняшний день район занимает территории площадью 3 550 Га, что составляет 3% от общей площади города Екатеринбурга. Здесь проживает около 170 тысяч человек, что равняется 11% от жителей всего города Екатеринбурга.</a:t>
            </a:r>
          </a:p>
          <a:p>
            <a:r>
              <a:rPr lang="ru-RU" dirty="0" smtClean="0"/>
              <a:t>Добавить фото улиц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116632"/>
            <a:ext cx="8416435" cy="6425956"/>
          </a:xfrm>
        </p:spPr>
      </p:pic>
    </p:spTree>
    <p:extLst>
      <p:ext uri="{BB962C8B-B14F-4D97-AF65-F5344CB8AC3E}">
        <p14:creationId xmlns:p14="http://schemas.microsoft.com/office/powerpoint/2010/main" val="242690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0"/>
            <a:ext cx="9134413" cy="6858000"/>
          </a:xfrm>
        </p:spPr>
      </p:pic>
      <p:sp>
        <p:nvSpPr>
          <p:cNvPr id="5" name="Прямоугольник 4"/>
          <p:cNvSpPr/>
          <p:nvPr/>
        </p:nvSpPr>
        <p:spPr>
          <a:xfrm>
            <a:off x="277557" y="116632"/>
            <a:ext cx="8579296" cy="4702569"/>
          </a:xfrm>
          <a:prstGeom prst="rect">
            <a:avLst/>
          </a:prstGeom>
        </p:spPr>
        <p:txBody>
          <a:bodyPr wrap="square">
            <a:spAutoFit/>
          </a:bodyPr>
          <a:lstStyle/>
          <a:p>
            <a:pPr marL="457200" fontAlgn="base">
              <a:lnSpc>
                <a:spcPct val="107000"/>
              </a:lnSpc>
              <a:spcAft>
                <a:spcPts val="0"/>
              </a:spcAft>
            </a:pPr>
            <a:endParaRPr lang="ru-RU" sz="2800" b="1" dirty="0" smtClean="0">
              <a:latin typeface="Arial" panose="020B0604020202020204" pitchFamily="34" charset="0"/>
              <a:ea typeface="Calibri" panose="020F0502020204030204" pitchFamily="34" charset="0"/>
              <a:cs typeface="Times New Roman" panose="02020603050405020304" pitchFamily="18" charset="0"/>
            </a:endParaRPr>
          </a:p>
          <a:p>
            <a:pPr marL="457200" fontAlgn="base">
              <a:lnSpc>
                <a:spcPct val="107000"/>
              </a:lnSpc>
              <a:spcAft>
                <a:spcPts val="0"/>
              </a:spcAft>
            </a:pPr>
            <a:endParaRPr lang="ru-RU" sz="2800" b="1" dirty="0">
              <a:latin typeface="Arial" panose="020B0604020202020204" pitchFamily="34" charset="0"/>
              <a:ea typeface="Calibri" panose="020F0502020204030204" pitchFamily="34" charset="0"/>
              <a:cs typeface="Times New Roman" panose="02020603050405020304" pitchFamily="18" charset="0"/>
            </a:endParaRPr>
          </a:p>
          <a:p>
            <a:pPr marL="457200" fontAlgn="base">
              <a:lnSpc>
                <a:spcPct val="107000"/>
              </a:lnSpc>
              <a:spcAft>
                <a:spcPts val="0"/>
              </a:spcAft>
            </a:pPr>
            <a:r>
              <a:rPr lang="ru-RU" sz="2800" b="1" dirty="0" smtClean="0">
                <a:latin typeface="Arial" panose="020B0604020202020204" pitchFamily="34" charset="0"/>
                <a:ea typeface="Calibri" panose="020F0502020204030204" pitchFamily="34" charset="0"/>
                <a:cs typeface="Times New Roman" panose="02020603050405020304" pitchFamily="18" charset="0"/>
              </a:rPr>
              <a:t>В</a:t>
            </a:r>
            <a:r>
              <a:rPr lang="ru-RU" sz="2800" dirty="0">
                <a:latin typeface="Arial" panose="020B0604020202020204" pitchFamily="34" charset="0"/>
                <a:ea typeface="Calibri" panose="020F0502020204030204" pitchFamily="34" charset="0"/>
                <a:cs typeface="Times New Roman" panose="02020603050405020304" pitchFamily="18" charset="0"/>
              </a:rPr>
              <a:t> </a:t>
            </a:r>
            <a:r>
              <a:rPr lang="ru-RU" sz="2800" b="1" dirty="0">
                <a:latin typeface="Arial" panose="020B0604020202020204" pitchFamily="34" charset="0"/>
                <a:ea typeface="Calibri" panose="020F0502020204030204" pitchFamily="34" charset="0"/>
                <a:cs typeface="Times New Roman" panose="02020603050405020304" pitchFamily="18" charset="0"/>
              </a:rPr>
              <a:t>Ленинском</a:t>
            </a:r>
            <a:r>
              <a:rPr lang="ru-RU" sz="2800" dirty="0">
                <a:latin typeface="Arial" panose="020B0604020202020204" pitchFamily="34" charset="0"/>
                <a:ea typeface="Calibri" panose="020F0502020204030204" pitchFamily="34" charset="0"/>
                <a:cs typeface="Times New Roman" panose="02020603050405020304" pitchFamily="18" charset="0"/>
              </a:rPr>
              <a:t> </a:t>
            </a:r>
            <a:r>
              <a:rPr lang="ru-RU" sz="2800" b="1" dirty="0">
                <a:latin typeface="Arial" panose="020B0604020202020204" pitchFamily="34" charset="0"/>
                <a:ea typeface="Calibri" panose="020F0502020204030204" pitchFamily="34" charset="0"/>
                <a:cs typeface="Times New Roman" panose="02020603050405020304" pitchFamily="18" charset="0"/>
              </a:rPr>
              <a:t>районе</a:t>
            </a:r>
            <a:r>
              <a:rPr lang="ru-RU" sz="2800" dirty="0">
                <a:latin typeface="Arial" panose="020B0604020202020204" pitchFamily="34" charset="0"/>
                <a:ea typeface="Calibri" panose="020F0502020204030204" pitchFamily="34" charset="0"/>
                <a:cs typeface="Times New Roman" panose="02020603050405020304" pitchFamily="18" charset="0"/>
              </a:rPr>
              <a:t> </a:t>
            </a:r>
            <a:r>
              <a:rPr lang="ru-RU" sz="2800" b="1" dirty="0">
                <a:latin typeface="Arial" panose="020B0604020202020204" pitchFamily="34" charset="0"/>
                <a:ea typeface="Calibri" panose="020F0502020204030204" pitchFamily="34" charset="0"/>
                <a:cs typeface="Times New Roman" panose="02020603050405020304" pitchFamily="18" charset="0"/>
              </a:rPr>
              <a:t>Екатеринбурга</a:t>
            </a:r>
            <a:r>
              <a:rPr lang="ru-RU" sz="2800" dirty="0">
                <a:latin typeface="Arial" panose="020B0604020202020204" pitchFamily="34" charset="0"/>
                <a:ea typeface="Calibri" panose="020F0502020204030204" pitchFamily="34" charset="0"/>
                <a:cs typeface="Times New Roman" panose="02020603050405020304" pitchFamily="18" charset="0"/>
              </a:rPr>
              <a:t> расположены промышленные </a:t>
            </a:r>
            <a:r>
              <a:rPr lang="ru-RU" sz="2800" b="1" dirty="0">
                <a:latin typeface="Arial" panose="020B0604020202020204" pitchFamily="34" charset="0"/>
                <a:ea typeface="Calibri" panose="020F0502020204030204" pitchFamily="34" charset="0"/>
                <a:cs typeface="Times New Roman" panose="02020603050405020304" pitchFamily="18" charset="0"/>
              </a:rPr>
              <a:t>предприятия</a:t>
            </a:r>
            <a:r>
              <a:rPr lang="ru-RU" sz="2800" dirty="0">
                <a:latin typeface="Arial" panose="020B0604020202020204" pitchFamily="34" charset="0"/>
                <a:ea typeface="Calibri" panose="020F0502020204030204" pitchFamily="34" charset="0"/>
                <a:cs typeface="Times New Roman" panose="02020603050405020304" pitchFamily="18" charset="0"/>
              </a:rPr>
              <a:t>: </a:t>
            </a:r>
            <a:endParaRPr lang="ru-RU" sz="2800" dirty="0" smtClean="0">
              <a:latin typeface="Arial" panose="020B0604020202020204" pitchFamily="34" charset="0"/>
              <a:ea typeface="Calibri" panose="020F0502020204030204" pitchFamily="34" charset="0"/>
              <a:cs typeface="Times New Roman" panose="02020603050405020304" pitchFamily="18" charset="0"/>
            </a:endParaRPr>
          </a:p>
          <a:p>
            <a:pPr marL="800100" indent="-342900" fontAlgn="base">
              <a:lnSpc>
                <a:spcPct val="107000"/>
              </a:lnSpc>
              <a:spcAft>
                <a:spcPts val="0"/>
              </a:spcAft>
              <a:buAutoNum type="arabicPeriod"/>
            </a:pPr>
            <a:r>
              <a:rPr lang="ru-RU" sz="2800" dirty="0" err="1" smtClean="0">
                <a:latin typeface="Arial" panose="020B0604020202020204" pitchFamily="34" charset="0"/>
                <a:ea typeface="Calibri" panose="020F0502020204030204" pitchFamily="34" charset="0"/>
                <a:cs typeface="Times New Roman" panose="02020603050405020304" pitchFamily="18" charset="0"/>
              </a:rPr>
              <a:t>Уралмеханобр</a:t>
            </a:r>
            <a:r>
              <a:rPr lang="ru-RU" sz="2800" dirty="0">
                <a:latin typeface="Arial" panose="020B0604020202020204" pitchFamily="34" charset="0"/>
                <a:ea typeface="Calibri" panose="020F0502020204030204" pitchFamily="34" charset="0"/>
                <a:cs typeface="Times New Roman" panose="02020603050405020304" pitchFamily="18" charset="0"/>
              </a:rPr>
              <a:t>, ОАО «Свердловский инструментальный </a:t>
            </a:r>
            <a:r>
              <a:rPr lang="ru-RU" sz="2800" b="1" dirty="0" smtClean="0">
                <a:latin typeface="Arial" panose="020B0604020202020204" pitchFamily="34" charset="0"/>
                <a:ea typeface="Calibri" panose="020F0502020204030204" pitchFamily="34" charset="0"/>
                <a:cs typeface="Times New Roman" panose="02020603050405020304" pitchFamily="18" charset="0"/>
              </a:rPr>
              <a:t>завод</a:t>
            </a:r>
            <a:r>
              <a:rPr lang="ru-RU" sz="2800" dirty="0" smtClean="0">
                <a:latin typeface="Arial" panose="020B0604020202020204" pitchFamily="34" charset="0"/>
                <a:ea typeface="Calibri" panose="020F0502020204030204" pitchFamily="34" charset="0"/>
                <a:cs typeface="Times New Roman" panose="02020603050405020304" pitchFamily="18" charset="0"/>
              </a:rPr>
              <a:t>».</a:t>
            </a:r>
          </a:p>
          <a:p>
            <a:pPr marL="800100" indent="-342900" fontAlgn="base">
              <a:lnSpc>
                <a:spcPct val="107000"/>
              </a:lnSpc>
              <a:spcAft>
                <a:spcPts val="0"/>
              </a:spcAft>
              <a:buAutoNum type="arabicPeriod"/>
            </a:pPr>
            <a:r>
              <a:rPr lang="ru-RU" sz="2800" dirty="0" smtClean="0">
                <a:latin typeface="Arial" panose="020B0604020202020204" pitchFamily="34" charset="0"/>
                <a:ea typeface="Calibri" panose="020F0502020204030204" pitchFamily="34" charset="0"/>
                <a:cs typeface="Times New Roman" panose="02020603050405020304" pitchFamily="18" charset="0"/>
              </a:rPr>
              <a:t>ОАО </a:t>
            </a:r>
            <a:r>
              <a:rPr lang="ru-RU" sz="2800" dirty="0">
                <a:latin typeface="Arial" panose="020B0604020202020204" pitchFamily="34" charset="0"/>
                <a:ea typeface="Calibri" panose="020F0502020204030204" pitchFamily="34" charset="0"/>
                <a:cs typeface="Times New Roman" panose="02020603050405020304" pitchFamily="18" charset="0"/>
              </a:rPr>
              <a:t>«</a:t>
            </a:r>
            <a:r>
              <a:rPr lang="ru-RU" sz="2800" dirty="0" err="1" smtClean="0">
                <a:latin typeface="Arial" panose="020B0604020202020204" pitchFamily="34" charset="0"/>
                <a:ea typeface="Calibri" panose="020F0502020204030204" pitchFamily="34" charset="0"/>
                <a:cs typeface="Times New Roman" panose="02020603050405020304" pitchFamily="18" charset="0"/>
              </a:rPr>
              <a:t>Промсвязь</a:t>
            </a:r>
            <a:r>
              <a:rPr lang="ru-RU" sz="2800" dirty="0" smtClean="0">
                <a:latin typeface="Arial" panose="020B0604020202020204" pitchFamily="34" charset="0"/>
                <a:ea typeface="Calibri" panose="020F0502020204030204" pitchFamily="34" charset="0"/>
                <a:cs typeface="Times New Roman" panose="02020603050405020304" pitchFamily="18" charset="0"/>
              </a:rPr>
              <a:t>».</a:t>
            </a:r>
          </a:p>
          <a:p>
            <a:pPr marL="800100" indent="-342900" fontAlgn="base">
              <a:lnSpc>
                <a:spcPct val="107000"/>
              </a:lnSpc>
              <a:spcAft>
                <a:spcPts val="0"/>
              </a:spcAft>
              <a:buAutoNum type="arabicPeriod"/>
            </a:pPr>
            <a:r>
              <a:rPr lang="ru-RU" sz="2800" dirty="0" smtClean="0">
                <a:latin typeface="Arial" panose="020B0604020202020204" pitchFamily="34" charset="0"/>
                <a:ea typeface="Calibri" panose="020F0502020204030204" pitchFamily="34" charset="0"/>
                <a:cs typeface="Times New Roman" panose="02020603050405020304" pitchFamily="18" charset="0"/>
              </a:rPr>
              <a:t>ЗАО </a:t>
            </a:r>
            <a:r>
              <a:rPr lang="ru-RU" sz="2800" dirty="0">
                <a:latin typeface="Arial" panose="020B0604020202020204" pitchFamily="34" charset="0"/>
                <a:ea typeface="Calibri" panose="020F0502020204030204" pitchFamily="34" charset="0"/>
                <a:cs typeface="Times New Roman" panose="02020603050405020304" pitchFamily="18" charset="0"/>
              </a:rPr>
              <a:t>«Машиностроительный </a:t>
            </a:r>
            <a:r>
              <a:rPr lang="ru-RU" sz="2800" b="1" dirty="0">
                <a:latin typeface="Arial" panose="020B0604020202020204" pitchFamily="34" charset="0"/>
                <a:ea typeface="Calibri" panose="020F0502020204030204" pitchFamily="34" charset="0"/>
                <a:cs typeface="Times New Roman" panose="02020603050405020304" pitchFamily="18" charset="0"/>
              </a:rPr>
              <a:t>завод</a:t>
            </a:r>
            <a:r>
              <a:rPr lang="ru-RU" sz="2800" dirty="0">
                <a:latin typeface="Arial" panose="020B0604020202020204" pitchFamily="34" charset="0"/>
                <a:ea typeface="Calibri" panose="020F0502020204030204" pitchFamily="34" charset="0"/>
                <a:cs typeface="Times New Roman" panose="02020603050405020304" pitchFamily="18" charset="0"/>
              </a:rPr>
              <a:t> им. В. В. Воровского</a:t>
            </a:r>
            <a:r>
              <a:rPr lang="ru-RU" sz="2800" dirty="0" smtClean="0">
                <a:latin typeface="Arial" panose="020B0604020202020204" pitchFamily="34" charset="0"/>
                <a:ea typeface="Calibri" panose="020F0502020204030204" pitchFamily="34" charset="0"/>
                <a:cs typeface="Times New Roman" panose="02020603050405020304" pitchFamily="18" charset="0"/>
              </a:rPr>
              <a:t>».</a:t>
            </a:r>
          </a:p>
          <a:p>
            <a:pPr marL="800100" indent="-342900" fontAlgn="base">
              <a:lnSpc>
                <a:spcPct val="107000"/>
              </a:lnSpc>
              <a:spcAft>
                <a:spcPts val="0"/>
              </a:spcAft>
              <a:buAutoNum type="arabicPeriod"/>
            </a:pPr>
            <a:r>
              <a:rPr lang="ru-RU" sz="2800" dirty="0" smtClean="0">
                <a:latin typeface="Arial" panose="020B0604020202020204" pitchFamily="34" charset="0"/>
                <a:ea typeface="Calibri" panose="020F0502020204030204" pitchFamily="34" charset="0"/>
                <a:cs typeface="Times New Roman" panose="02020603050405020304" pitchFamily="18" charset="0"/>
              </a:rPr>
              <a:t>ООО </a:t>
            </a:r>
            <a:r>
              <a:rPr lang="ru-RU" sz="2800" dirty="0">
                <a:latin typeface="Arial" panose="020B0604020202020204" pitchFamily="34" charset="0"/>
                <a:ea typeface="Calibri" panose="020F0502020204030204" pitchFamily="34" charset="0"/>
                <a:cs typeface="Times New Roman" panose="02020603050405020304" pitchFamily="18" charset="0"/>
              </a:rPr>
              <a:t>«СП-2 </a:t>
            </a:r>
            <a:r>
              <a:rPr lang="ru-RU" sz="2800" dirty="0" err="1">
                <a:latin typeface="Arial" panose="020B0604020202020204" pitchFamily="34" charset="0"/>
                <a:ea typeface="Calibri" panose="020F0502020204030204" pitchFamily="34" charset="0"/>
                <a:cs typeface="Times New Roman" panose="02020603050405020304" pitchFamily="18" charset="0"/>
              </a:rPr>
              <a:t>Пумори</a:t>
            </a:r>
            <a:r>
              <a:rPr lang="ru-RU" sz="2800" dirty="0">
                <a:latin typeface="Arial" panose="020B0604020202020204" pitchFamily="34" charset="0"/>
                <a:ea typeface="Calibri" panose="020F0502020204030204" pitchFamily="34" charset="0"/>
                <a:cs typeface="Times New Roman" panose="02020603050405020304" pitchFamily="18" charset="0"/>
              </a:rPr>
              <a:t>-СИЗ».</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55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8" y="0"/>
            <a:ext cx="9134415" cy="6858000"/>
          </a:xfrm>
          <a:prstGeom prst="rect">
            <a:avLst/>
          </a:prstGeom>
        </p:spPr>
      </p:pic>
      <p:sp>
        <p:nvSpPr>
          <p:cNvPr id="2" name="Заголовок 1"/>
          <p:cNvSpPr>
            <a:spLocks noGrp="1"/>
          </p:cNvSpPr>
          <p:nvPr>
            <p:ph type="title"/>
          </p:nvPr>
        </p:nvSpPr>
        <p:spPr/>
        <p:txBody>
          <a:bodyPr/>
          <a:lstStyle/>
          <a:p>
            <a:pPr algn="ctr"/>
            <a:r>
              <a:rPr lang="ru-RU" dirty="0" smtClean="0"/>
              <a:t> </a:t>
            </a:r>
            <a:r>
              <a:rPr lang="ru-RU" sz="2800" dirty="0" err="1">
                <a:solidFill>
                  <a:schemeClr val="bg1"/>
                </a:solidFill>
              </a:rPr>
              <a:t>Уралмеханобр</a:t>
            </a:r>
            <a:r>
              <a:rPr lang="ru-RU" sz="2800" dirty="0">
                <a:solidFill>
                  <a:schemeClr val="bg1"/>
                </a:solidFill>
              </a:rPr>
              <a:t>, ОАО «Свердловский инструментальный </a:t>
            </a:r>
            <a:r>
              <a:rPr lang="ru-RU" sz="2800" b="1" dirty="0">
                <a:solidFill>
                  <a:schemeClr val="bg1"/>
                </a:solidFill>
              </a:rPr>
              <a:t>завод</a:t>
            </a:r>
            <a:r>
              <a:rPr lang="ru-RU" sz="2800" dirty="0">
                <a:solidFill>
                  <a:schemeClr val="bg1"/>
                </a:solidFill>
              </a:rPr>
              <a:t>», </a:t>
            </a:r>
          </a:p>
        </p:txBody>
      </p:sp>
      <p:sp>
        <p:nvSpPr>
          <p:cNvPr id="3" name="Объект 2"/>
          <p:cNvSpPr>
            <a:spLocks noGrp="1"/>
          </p:cNvSpPr>
          <p:nvPr>
            <p:ph sz="quarter" idx="1"/>
          </p:nvPr>
        </p:nvSpPr>
        <p:spPr/>
        <p:txBody>
          <a:bodyPr>
            <a:normAutofit fontScale="70000" lnSpcReduction="20000"/>
          </a:bodyPr>
          <a:lstStyle/>
          <a:p>
            <a:r>
              <a:rPr lang="ru-RU" dirty="0"/>
              <a:t>Год основания - 1941 численность - 700</a:t>
            </a:r>
            <a:br>
              <a:rPr lang="ru-RU" dirty="0"/>
            </a:br>
            <a:r>
              <a:rPr lang="ru-RU" dirty="0"/>
              <a:t/>
            </a:r>
            <a:br>
              <a:rPr lang="ru-RU" dirty="0"/>
            </a:br>
            <a:r>
              <a:rPr lang="ru-RU" dirty="0"/>
              <a:t>14 ноября 1941 года было подписано постановление Государственного Комитета Обороны СССР о создании в г. Свердловске инструментального завода.</a:t>
            </a:r>
            <a:br>
              <a:rPr lang="ru-RU" dirty="0"/>
            </a:br>
            <a:r>
              <a:rPr lang="ru-RU" dirty="0"/>
              <a:t/>
            </a:r>
            <a:br>
              <a:rPr lang="ru-RU" dirty="0"/>
            </a:br>
            <a:r>
              <a:rPr lang="ru-RU" dirty="0"/>
              <a:t>Костяк предприятия составили высококвалифицированные рабочие и инженеры первого в стране Московского инструментального завода.</a:t>
            </a:r>
            <a:br>
              <a:rPr lang="ru-RU" dirty="0"/>
            </a:br>
            <a:r>
              <a:rPr lang="ru-RU" dirty="0"/>
              <a:t/>
            </a:r>
            <a:br>
              <a:rPr lang="ru-RU" dirty="0"/>
            </a:br>
            <a:r>
              <a:rPr lang="ru-RU" dirty="0"/>
              <a:t>В настоящее время завод специализируется на выпуске зуборезного инструмента всех видов, протяжек метчиков, метчиков - протяжек, насадных и концевых фрез, сборных резцов с механическим креплением твердосплавных пластин, автоматных резцов, ручного инструмента столярного и </a:t>
            </a:r>
            <a:r>
              <a:rPr lang="ru-RU" dirty="0" err="1"/>
              <a:t>слесарно</a:t>
            </a:r>
            <a:r>
              <a:rPr lang="ru-RU" dirty="0"/>
              <a:t> - монтажного (ТНП).</a:t>
            </a:r>
            <a:br>
              <a:rPr lang="ru-RU" dirty="0"/>
            </a:br>
            <a:r>
              <a:rPr lang="ru-RU" dirty="0"/>
              <a:t/>
            </a:r>
            <a:br>
              <a:rPr lang="ru-RU" dirty="0"/>
            </a:br>
            <a:r>
              <a:rPr lang="ru-RU" dirty="0"/>
              <a:t>Многие виды инструмента завод выпускает </a:t>
            </a:r>
            <a:r>
              <a:rPr lang="ru-RU" dirty="0" err="1"/>
              <a:t>единственый</a:t>
            </a:r>
            <a:r>
              <a:rPr lang="ru-RU" dirty="0"/>
              <a:t> в стране. Среди них: зуборезные, </a:t>
            </a:r>
            <a:r>
              <a:rPr lang="ru-RU" dirty="0" err="1"/>
              <a:t>зубопротяжные</a:t>
            </a:r>
            <a:r>
              <a:rPr lang="ru-RU" dirty="0"/>
              <a:t> головки и зубострогальные резцы для конических колес, фрезы конические, зуборезные гребенки.</a:t>
            </a:r>
          </a:p>
        </p:txBody>
      </p:sp>
    </p:spTree>
    <p:extLst>
      <p:ext uri="{BB962C8B-B14F-4D97-AF65-F5344CB8AC3E}">
        <p14:creationId xmlns:p14="http://schemas.microsoft.com/office/powerpoint/2010/main" val="263889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99392"/>
            <a:ext cx="9144000" cy="6957392"/>
          </a:xfrm>
        </p:spPr>
      </p:pic>
      <p:sp>
        <p:nvSpPr>
          <p:cNvPr id="2" name="Заголовок 1"/>
          <p:cNvSpPr>
            <a:spLocks noGrp="1"/>
          </p:cNvSpPr>
          <p:nvPr>
            <p:ph type="title"/>
          </p:nvPr>
        </p:nvSpPr>
        <p:spPr/>
        <p:txBody>
          <a:bodyPr/>
          <a:lstStyle/>
          <a:p>
            <a:pPr marL="800100" indent="-342900" algn="ctr" fontAlgn="base">
              <a:lnSpc>
                <a:spcPct val="107000"/>
              </a:lnSpc>
              <a:spcAft>
                <a:spcPts val="0"/>
              </a:spcAft>
            </a:pPr>
            <a:r>
              <a:rPr lang="ru-RU"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ОАО «</a:t>
            </a:r>
            <a:r>
              <a:rPr lang="ru-RU" sz="32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Промсвязь</a:t>
            </a:r>
            <a:r>
              <a:rPr lang="ru-RU"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p>
        </p:txBody>
      </p:sp>
      <p:sp>
        <p:nvSpPr>
          <p:cNvPr id="3" name="Прямоугольник 2"/>
          <p:cNvSpPr/>
          <p:nvPr/>
        </p:nvSpPr>
        <p:spPr>
          <a:xfrm>
            <a:off x="457200" y="1997839"/>
            <a:ext cx="8363272" cy="1754326"/>
          </a:xfrm>
          <a:prstGeom prst="rect">
            <a:avLst/>
          </a:prstGeom>
        </p:spPr>
        <p:txBody>
          <a:bodyPr wrap="square">
            <a:spAutoFit/>
          </a:bodyPr>
          <a:lstStyle/>
          <a:p>
            <a:r>
              <a:rPr lang="ru-RU" dirty="0" smtClean="0">
                <a:solidFill>
                  <a:srgbClr val="333333"/>
                </a:solidFill>
                <a:latin typeface="YS Text"/>
              </a:rPr>
              <a:t>1. Производство </a:t>
            </a:r>
            <a:r>
              <a:rPr lang="ru-RU" dirty="0">
                <a:solidFill>
                  <a:srgbClr val="333333"/>
                </a:solidFill>
                <a:latin typeface="YS Text"/>
              </a:rPr>
              <a:t>коммуникационного </a:t>
            </a:r>
            <a:r>
              <a:rPr lang="ru-RU" dirty="0" smtClean="0">
                <a:solidFill>
                  <a:srgbClr val="333333"/>
                </a:solidFill>
                <a:latin typeface="YS Text"/>
              </a:rPr>
              <a:t>оборудования.</a:t>
            </a:r>
            <a:endParaRPr lang="ru-RU" dirty="0">
              <a:solidFill>
                <a:srgbClr val="333333"/>
              </a:solidFill>
              <a:latin typeface="YS Text"/>
            </a:endParaRPr>
          </a:p>
          <a:p>
            <a:r>
              <a:rPr lang="ru-RU" dirty="0" smtClean="0">
                <a:solidFill>
                  <a:srgbClr val="333333"/>
                </a:solidFill>
                <a:latin typeface="YS Text"/>
              </a:rPr>
              <a:t>2. Производство </a:t>
            </a:r>
            <a:r>
              <a:rPr lang="ru-RU" dirty="0">
                <a:solidFill>
                  <a:srgbClr val="333333"/>
                </a:solidFill>
                <a:latin typeface="YS Text"/>
              </a:rPr>
              <a:t>прочих готовых изделий, не включенных в другие </a:t>
            </a:r>
            <a:r>
              <a:rPr lang="ru-RU" dirty="0" smtClean="0">
                <a:solidFill>
                  <a:srgbClr val="333333"/>
                </a:solidFill>
                <a:latin typeface="YS Text"/>
              </a:rPr>
              <a:t>группировки.</a:t>
            </a:r>
            <a:endParaRPr lang="ru-RU" dirty="0">
              <a:solidFill>
                <a:srgbClr val="333333"/>
              </a:solidFill>
              <a:latin typeface="YS Text"/>
            </a:endParaRPr>
          </a:p>
          <a:p>
            <a:r>
              <a:rPr lang="ru-RU" dirty="0" smtClean="0">
                <a:solidFill>
                  <a:srgbClr val="333333"/>
                </a:solidFill>
                <a:latin typeface="YS Text"/>
              </a:rPr>
              <a:t>3. Ремонт </a:t>
            </a:r>
            <a:r>
              <a:rPr lang="ru-RU" dirty="0">
                <a:solidFill>
                  <a:srgbClr val="333333"/>
                </a:solidFill>
                <a:latin typeface="YS Text"/>
              </a:rPr>
              <a:t>машин и </a:t>
            </a:r>
            <a:r>
              <a:rPr lang="ru-RU" dirty="0" smtClean="0">
                <a:solidFill>
                  <a:srgbClr val="333333"/>
                </a:solidFill>
                <a:latin typeface="YS Text"/>
              </a:rPr>
              <a:t>оборудования.</a:t>
            </a:r>
            <a:endParaRPr lang="ru-RU" dirty="0">
              <a:solidFill>
                <a:srgbClr val="333333"/>
              </a:solidFill>
              <a:latin typeface="YS Text"/>
            </a:endParaRPr>
          </a:p>
          <a:p>
            <a:r>
              <a:rPr lang="ru-RU" dirty="0" smtClean="0">
                <a:solidFill>
                  <a:srgbClr val="333333"/>
                </a:solidFill>
                <a:latin typeface="YS Text"/>
              </a:rPr>
              <a:t>4. Ремонт </a:t>
            </a:r>
            <a:r>
              <a:rPr lang="ru-RU" dirty="0">
                <a:solidFill>
                  <a:srgbClr val="333333"/>
                </a:solidFill>
                <a:latin typeface="YS Text"/>
              </a:rPr>
              <a:t>электрического </a:t>
            </a:r>
            <a:r>
              <a:rPr lang="ru-RU" dirty="0" smtClean="0">
                <a:solidFill>
                  <a:srgbClr val="333333"/>
                </a:solidFill>
                <a:latin typeface="YS Text"/>
              </a:rPr>
              <a:t>оборудования.</a:t>
            </a:r>
            <a:endParaRPr lang="ru-RU" dirty="0">
              <a:solidFill>
                <a:srgbClr val="333333"/>
              </a:solidFill>
              <a:latin typeface="YS Text"/>
            </a:endParaRPr>
          </a:p>
          <a:p>
            <a:r>
              <a:rPr lang="ru-RU" dirty="0" smtClean="0">
                <a:solidFill>
                  <a:srgbClr val="333333"/>
                </a:solidFill>
                <a:latin typeface="YS Text"/>
              </a:rPr>
              <a:t>5. Монтаж </a:t>
            </a:r>
            <a:r>
              <a:rPr lang="ru-RU" dirty="0">
                <a:solidFill>
                  <a:srgbClr val="333333"/>
                </a:solidFill>
                <a:latin typeface="YS Text"/>
              </a:rPr>
              <a:t>промышленных машин и </a:t>
            </a:r>
            <a:r>
              <a:rPr lang="ru-RU" dirty="0" smtClean="0">
                <a:solidFill>
                  <a:srgbClr val="333333"/>
                </a:solidFill>
                <a:latin typeface="YS Text"/>
              </a:rPr>
              <a:t>оборудования.</a:t>
            </a:r>
            <a:endParaRPr lang="ru-RU" b="0" i="0" dirty="0">
              <a:solidFill>
                <a:srgbClr val="333333"/>
              </a:solidFill>
              <a:effectLst/>
              <a:latin typeface="YS Text"/>
            </a:endParaRPr>
          </a:p>
        </p:txBody>
      </p:sp>
    </p:spTree>
    <p:extLst>
      <p:ext uri="{BB962C8B-B14F-4D97-AF65-F5344CB8AC3E}">
        <p14:creationId xmlns:p14="http://schemas.microsoft.com/office/powerpoint/2010/main" val="3815554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153</TotalTime>
  <Words>530</Words>
  <Application>Microsoft Office PowerPoint</Application>
  <PresentationFormat>Экран (4:3)</PresentationFormat>
  <Paragraphs>52</Paragraphs>
  <Slides>20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Calibri</vt:lpstr>
      <vt:lpstr>Century Schoolbook</vt:lpstr>
      <vt:lpstr>MyriadPro-Regular</vt:lpstr>
      <vt:lpstr>Times New Roman</vt:lpstr>
      <vt:lpstr>Wingdings</vt:lpstr>
      <vt:lpstr>Wingdings 2</vt:lpstr>
      <vt:lpstr>YS Text</vt:lpstr>
      <vt:lpstr>Эркер</vt:lpstr>
      <vt:lpstr>Муниципальное бюджетное дошкольное образовательное учреждение – детский сад №37</vt:lpstr>
      <vt:lpstr>Презентация PowerPoint</vt:lpstr>
      <vt:lpstr>Коммунизм - Теоретический общественный и экономический строй, основанный на общественной собственности на средства производства, чем обеспечивается социальное равенство. Равноправие, счастье всех народов. </vt:lpstr>
      <vt:lpstr>Презентация PowerPoint</vt:lpstr>
      <vt:lpstr>Презентация PowerPoint</vt:lpstr>
      <vt:lpstr>Презентация PowerPoint</vt:lpstr>
      <vt:lpstr>Презентация PowerPoint</vt:lpstr>
      <vt:lpstr> Уралмеханобр, ОАО «Свердловский инструментальный завод», </vt:lpstr>
      <vt:lpstr>ОАО «Промсвязь».</vt:lpstr>
      <vt:lpstr>ЗАО «Машиностроительный завод им. В. В. Воровского». </vt:lpstr>
      <vt:lpstr>Презентация PowerPoint</vt:lpstr>
      <vt:lpstr>Дендропарк</vt:lpstr>
      <vt:lpstr>пешеходная зона по улице Вайнера – «Екатеринбургский Арбат»</vt:lpstr>
      <vt:lpstr>Парк им. К.Е. Архипова</vt:lpstr>
      <vt:lpstr>Парк по улице Чкалова</vt:lpstr>
      <vt:lpstr>Презентация PowerPoint</vt:lpstr>
      <vt:lpstr>Екатеринбургский государственный цирк</vt:lpstr>
      <vt:lpstr>Свердловская государственная Детская филармония</vt:lpstr>
      <vt:lpstr>муниципальный театр балета «Щелкунчик»</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автономное учреждение социального обслуживания  Свердловской области  «Комплексный центр социального обслуживания населения Ленинского района города Екатеринбурга» </dc:title>
  <dc:creator>Меркучева ЛА</dc:creator>
  <cp:lastModifiedBy>Cybermart</cp:lastModifiedBy>
  <cp:revision>19</cp:revision>
  <dcterms:created xsi:type="dcterms:W3CDTF">2021-03-25T07:21:32Z</dcterms:created>
  <dcterms:modified xsi:type="dcterms:W3CDTF">2024-02-06T14:48:36Z</dcterms:modified>
</cp:coreProperties>
</file>