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16" r:id="rId14"/>
    <p:sldMasterId id="2147483828" r:id="rId15"/>
  </p:sldMasterIdLst>
  <p:notesMasterIdLst>
    <p:notesMasterId r:id="rId31"/>
  </p:notesMasterIdLst>
  <p:sldIdLst>
    <p:sldId id="256" r:id="rId16"/>
    <p:sldId id="257" r:id="rId17"/>
    <p:sldId id="258" r:id="rId18"/>
    <p:sldId id="259" r:id="rId19"/>
    <p:sldId id="260" r:id="rId20"/>
    <p:sldId id="267" r:id="rId21"/>
    <p:sldId id="261" r:id="rId22"/>
    <p:sldId id="262" r:id="rId23"/>
    <p:sldId id="263" r:id="rId24"/>
    <p:sldId id="264" r:id="rId25"/>
    <p:sldId id="265" r:id="rId26"/>
    <p:sldId id="266" r:id="rId27"/>
    <p:sldId id="271" r:id="rId28"/>
    <p:sldId id="269" r:id="rId29"/>
    <p:sldId id="27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C124-7352-4162-BD85-6EA6C800C06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C0CA-544E-4346-AE8F-33072A865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2308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5093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8287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93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1370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619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68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72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810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974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5432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1160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38268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3402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3C64AF-6BFD-4BCE-86FB-18B2551CD1B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215900" marR="0" lvl="0" indent="-212725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609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185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97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140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9579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301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533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744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35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1155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4939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19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73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8399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2259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699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4646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6662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1918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7667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1326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7009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38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8932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8902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5725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8411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87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3388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5919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7813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6629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5604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12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0105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34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5434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4478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9349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8579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3541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2715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1259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2709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11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1845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7883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629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5830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8531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1259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8779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4225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0516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296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65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410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0566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6423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0770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7171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4919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102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8312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5667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67552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28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1844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0519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8879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6607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8929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2488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81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23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565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40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42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019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450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795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677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87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830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81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36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92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97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32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09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055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997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831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051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998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952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4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08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9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800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319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066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191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730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96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776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647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788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8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25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003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893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195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815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769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5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0546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587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390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96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397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961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49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05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136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809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26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050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485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953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11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20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066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9143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41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066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10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527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448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6451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380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03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954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204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9053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2766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023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582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518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2382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36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436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949B255-1E0A-4C04-9781-A70DB46AEE3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76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619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F12E4B9-C6AC-4A45-8275-661E8EA92B10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367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BF824DA-5874-491F-9371-EB6D56AB803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2367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1" y="2133600"/>
            <a:ext cx="4288367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367" y="2133600"/>
            <a:ext cx="4290484" cy="3881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53D1C66-7C32-452D-9F81-A55235B31A9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25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4D6503F-065C-4D2F-A4ED-69FD281A5641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3415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4FF0C64-09FB-46EB-8A23-7043EA62B336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747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A569033-3673-4CB9-BF8F-171E50D4D93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8364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F2EFC01-9797-4469-B408-FC925CF2F5CD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747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119AAD8-C503-4A0C-ADF4-FDCB13DE2D8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617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E3A10-3261-4A52-A9F3-49A1E5009865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5173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77867" y="623888"/>
            <a:ext cx="2194984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90800" y="623888"/>
            <a:ext cx="6383867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72B127-9D71-4D0F-A96F-255E75B786AF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00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4E06-01AF-46DD-9FC8-0FB546D4D15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941E-44BE-419C-BE82-442D8483B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0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69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3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7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3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37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8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4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17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3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26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30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4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228601"/>
            <a:ext cx="2635251" cy="6634163"/>
            <a:chOff x="0" y="144"/>
            <a:chExt cx="1245" cy="4179"/>
          </a:xfrm>
        </p:grpSpPr>
        <p:sp>
          <p:nvSpPr>
            <p:cNvPr id="2071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41" cy="391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2" name="Freeform 3"/>
            <p:cNvSpPr>
              <a:spLocks noChangeArrowheads="1"/>
            </p:cNvSpPr>
            <p:nvPr/>
          </p:nvSpPr>
          <p:spPr bwMode="auto">
            <a:xfrm>
              <a:off x="56" y="1988"/>
              <a:ext cx="280" cy="1460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3" name="Freeform 4"/>
            <p:cNvSpPr>
              <a:spLocks noChangeArrowheads="1"/>
            </p:cNvSpPr>
            <p:nvPr/>
          </p:nvSpPr>
          <p:spPr bwMode="auto">
            <a:xfrm>
              <a:off x="353" y="3431"/>
              <a:ext cx="264" cy="892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4" name="Freeform 5"/>
            <p:cNvSpPr>
              <a:spLocks noChangeArrowheads="1"/>
            </p:cNvSpPr>
            <p:nvPr/>
          </p:nvSpPr>
          <p:spPr bwMode="auto">
            <a:xfrm>
              <a:off x="420" y="4097"/>
              <a:ext cx="72" cy="226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5" name="Freeform 6"/>
            <p:cNvSpPr>
              <a:spLocks noChangeArrowheads="1"/>
            </p:cNvSpPr>
            <p:nvPr/>
          </p:nvSpPr>
          <p:spPr bwMode="auto">
            <a:xfrm>
              <a:off x="44" y="2016"/>
              <a:ext cx="357" cy="2094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6" name="Freeform 7"/>
            <p:cNvSpPr>
              <a:spLocks noChangeArrowheads="1"/>
            </p:cNvSpPr>
            <p:nvPr/>
          </p:nvSpPr>
          <p:spPr bwMode="auto">
            <a:xfrm>
              <a:off x="10" y="144"/>
              <a:ext cx="43" cy="1841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7" name="Freeform 8"/>
            <p:cNvSpPr>
              <a:spLocks noChangeArrowheads="1"/>
            </p:cNvSpPr>
            <p:nvPr/>
          </p:nvSpPr>
          <p:spPr bwMode="auto">
            <a:xfrm>
              <a:off x="34" y="1855"/>
              <a:ext cx="31" cy="30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8" name="Freeform 9"/>
            <p:cNvSpPr>
              <a:spLocks noChangeArrowheads="1"/>
            </p:cNvSpPr>
            <p:nvPr/>
          </p:nvSpPr>
          <p:spPr bwMode="auto">
            <a:xfrm>
              <a:off x="337" y="3451"/>
              <a:ext cx="80" cy="643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9" name="Freeform 10"/>
            <p:cNvSpPr>
              <a:spLocks noChangeArrowheads="1"/>
            </p:cNvSpPr>
            <p:nvPr/>
          </p:nvSpPr>
          <p:spPr bwMode="auto">
            <a:xfrm>
              <a:off x="339" y="881"/>
              <a:ext cx="906" cy="2547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0" name="Freeform 11"/>
            <p:cNvSpPr>
              <a:spLocks noChangeArrowheads="1"/>
            </p:cNvSpPr>
            <p:nvPr/>
          </p:nvSpPr>
          <p:spPr bwMode="auto">
            <a:xfrm>
              <a:off x="404" y="4113"/>
              <a:ext cx="68" cy="209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" name="Freeform 12"/>
            <p:cNvSpPr>
              <a:spLocks noChangeArrowheads="1"/>
            </p:cNvSpPr>
            <p:nvPr/>
          </p:nvSpPr>
          <p:spPr bwMode="auto">
            <a:xfrm>
              <a:off x="337" y="3376"/>
              <a:ext cx="13" cy="137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82" name="Freeform 13"/>
            <p:cNvSpPr>
              <a:spLocks noChangeArrowheads="1"/>
            </p:cNvSpPr>
            <p:nvPr/>
          </p:nvSpPr>
          <p:spPr bwMode="auto">
            <a:xfrm>
              <a:off x="372" y="3934"/>
              <a:ext cx="101" cy="389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27518" y="1"/>
            <a:ext cx="2597149" cy="6848475"/>
            <a:chOff x="13" y="0"/>
            <a:chExt cx="1227" cy="4314"/>
          </a:xfrm>
        </p:grpSpPr>
        <p:sp>
          <p:nvSpPr>
            <p:cNvPr id="205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5" cy="277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18" cy="993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2" cy="621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5" cy="1405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88" cy="1904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67" cy="17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5" name="Freeform 21"/>
            <p:cNvSpPr>
              <a:spLocks noChangeArrowheads="1"/>
            </p:cNvSpPr>
            <p:nvPr/>
          </p:nvSpPr>
          <p:spPr bwMode="auto">
            <a:xfrm>
              <a:off x="261" y="2587"/>
              <a:ext cx="40" cy="319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3" cy="1708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0" cy="156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69" cy="422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69" name="Freeform 25"/>
            <p:cNvSpPr>
              <a:spLocks noChangeArrowheads="1"/>
            </p:cNvSpPr>
            <p:nvPr/>
          </p:nvSpPr>
          <p:spPr bwMode="auto">
            <a:xfrm>
              <a:off x="507" y="3636"/>
              <a:ext cx="17" cy="141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7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07" cy="33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052" name="Rectangle 27"/>
          <p:cNvSpPr>
            <a:spLocks noChangeArrowheads="1"/>
          </p:cNvSpPr>
          <p:nvPr/>
        </p:nvSpPr>
        <p:spPr bwMode="auto">
          <a:xfrm>
            <a:off x="1" y="0"/>
            <a:ext cx="243417" cy="6858000"/>
          </a:xfrm>
          <a:prstGeom prst="rect">
            <a:avLst/>
          </a:prstGeom>
          <a:solidFill>
            <a:srgbClr val="766F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Freeform 28"/>
          <p:cNvSpPr>
            <a:spLocks noChangeArrowheads="1"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92918" y="623888"/>
            <a:ext cx="877993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5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2051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6" name="Text Box 31"/>
          <p:cNvSpPr txBox="1">
            <a:spLocks noChangeArrowheads="1"/>
          </p:cNvSpPr>
          <p:nvPr/>
        </p:nvSpPr>
        <p:spPr bwMode="auto">
          <a:xfrm>
            <a:off x="10363201" y="6135689"/>
            <a:ext cx="102235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2590800" y="6135689"/>
            <a:ext cx="7622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65151" y="4529138"/>
            <a:ext cx="7725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1334F53-184B-4CF3-BF4C-BDEA59686EB2}" type="slidenum">
              <a:rPr lang="ru-RU" alt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7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262626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disk.yandex.ru/i/pdtVKzClSBNgj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0"/>
            <a:ext cx="8207375" cy="649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Муниципальное бюджетное дошкольное образовательное учреждение – детский сад № 37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6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600" b="1" dirty="0" smtClean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6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МИНИ – МУЗЕЙ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«Русская изба»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6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Руководители:</a:t>
            </a:r>
          </a:p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Воспитатель </a:t>
            </a:r>
            <a:r>
              <a:rPr lang="ru-RU" altLang="ru-RU" sz="1400" b="1" dirty="0" err="1" smtClean="0">
                <a:solidFill>
                  <a:srgbClr val="95231F"/>
                </a:solidFill>
                <a:latin typeface="Book Antiqua" panose="02040602050305030304" pitchFamily="18" charset="0"/>
              </a:rPr>
              <a:t>Худорожкова</a:t>
            </a:r>
            <a:r>
              <a:rPr lang="ru-RU" altLang="ru-RU" sz="1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Н.В.</a:t>
            </a:r>
          </a:p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Воспитатель </a:t>
            </a:r>
            <a:r>
              <a:rPr lang="ru-RU" altLang="ru-RU" sz="1400" b="1" dirty="0" err="1" smtClean="0">
                <a:solidFill>
                  <a:srgbClr val="95231F"/>
                </a:solidFill>
                <a:latin typeface="Book Antiqua" panose="02040602050305030304" pitchFamily="18" charset="0"/>
              </a:rPr>
              <a:t>Коржова</a:t>
            </a:r>
            <a:r>
              <a:rPr lang="ru-RU" altLang="ru-RU" sz="1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З.Л.</a:t>
            </a:r>
            <a:endParaRPr lang="ru-RU" altLang="ru-RU" sz="14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66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17405" y="3970116"/>
            <a:ext cx="4989452" cy="26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</a:t>
            </a: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Видеоматериалы размещены по ссылке:</a:t>
            </a:r>
          </a:p>
          <a:p>
            <a:pPr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r>
              <a:rPr lang="en-US" altLang="ru-RU" b="1" dirty="0">
                <a:solidFill>
                  <a:srgbClr val="95231F"/>
                </a:solidFill>
                <a:latin typeface="Book Antiqua" panose="02040602050305030304" pitchFamily="18" charset="0"/>
                <a:hlinkClick r:id="rId4"/>
              </a:rPr>
              <a:t>https://disk.yandex.ru/i/pdtVKzClSBNgjQ</a:t>
            </a: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en-US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b="1" dirty="0" smtClean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76" y="0"/>
            <a:ext cx="4228618" cy="4173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02" y="-1"/>
            <a:ext cx="4629873" cy="57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75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</a:t>
            </a: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48" y="0"/>
            <a:ext cx="4977114" cy="4490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67" y="2095017"/>
            <a:ext cx="4885279" cy="45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48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800" b="1" dirty="0">
                <a:solidFill>
                  <a:srgbClr val="95231F"/>
                </a:solidFill>
                <a:latin typeface="Book Antiqua" panose="02040602050305030304" pitchFamily="18" charset="0"/>
              </a:rPr>
              <a:t>К</a:t>
            </a:r>
            <a:r>
              <a:rPr lang="ru-RU" altLang="ru-RU" sz="2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омплексное занятие (младшая группа)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2800" b="1" dirty="0" smtClean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Ребята подготовительной группы сделали заготовки фартуков, которые воспитанники </a:t>
            </a:r>
            <a:r>
              <a:rPr lang="ru-RU" altLang="ru-RU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младших групп, </a:t>
            </a:r>
            <a:r>
              <a:rPr lang="ru-RU" altLang="ru-RU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побывав на экскурсии в «Русской избе», раскрашивали пальчиками.</a:t>
            </a:r>
          </a:p>
          <a:p>
            <a:pPr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5" y="2997842"/>
            <a:ext cx="4109013" cy="3860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65" y="2997842"/>
            <a:ext cx="5220181" cy="38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978509" y="439838"/>
            <a:ext cx="8207375" cy="66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Создание куклы </a:t>
            </a:r>
            <a:r>
              <a:rPr lang="ru-RU" altLang="ru-RU" sz="2400" b="1" dirty="0" err="1" smtClean="0">
                <a:solidFill>
                  <a:srgbClr val="95231F"/>
                </a:solidFill>
                <a:latin typeface="Book Antiqua" panose="02040602050305030304" pitchFamily="18" charset="0"/>
              </a:rPr>
              <a:t>пеленашки</a:t>
            </a:r>
            <a:endParaRPr lang="ru-RU" altLang="ru-RU" sz="2400" b="1" dirty="0" smtClean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24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</a:t>
            </a:r>
            <a:r>
              <a:rPr lang="ru-RU" dirty="0" smtClean="0"/>
              <a:t>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/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</a:t>
            </a: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24" y="1504709"/>
            <a:ext cx="5393803" cy="4571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66" y="2025570"/>
            <a:ext cx="4375229" cy="40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4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Перспектива развития мини – </a:t>
            </a:r>
            <a:r>
              <a:rPr lang="ru-RU" b="1" dirty="0" smtClean="0">
                <a:solidFill>
                  <a:srgbClr val="C00000"/>
                </a:solidFill>
              </a:rPr>
              <a:t>музея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Составление </a:t>
            </a:r>
            <a:r>
              <a:rPr lang="ru-RU" dirty="0"/>
              <a:t>альбома участников создания мини-музея и каталога экспонатов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Оформление альбома</a:t>
            </a:r>
            <a:r>
              <a:rPr lang="ru-RU" dirty="0"/>
              <a:t>; презентации;</a:t>
            </a:r>
            <a:br>
              <a:rPr lang="ru-RU" dirty="0"/>
            </a:br>
            <a:r>
              <a:rPr lang="ru-RU" dirty="0"/>
              <a:t>паспорта; картотеки экспонатов.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Пополнение экспонатами.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картотеки </a:t>
            </a:r>
            <a:r>
              <a:rPr lang="ru-RU" dirty="0"/>
              <a:t>русских </a:t>
            </a:r>
            <a:r>
              <a:rPr lang="ru-RU" dirty="0" smtClean="0"/>
              <a:t>народных сказок</a:t>
            </a:r>
            <a:r>
              <a:rPr lang="ru-RU" dirty="0"/>
              <a:t>, песенок, </a:t>
            </a:r>
            <a:r>
              <a:rPr lang="ru-RU" dirty="0" err="1"/>
              <a:t>потешек</a:t>
            </a:r>
            <a:r>
              <a:rPr lang="ru-RU" dirty="0"/>
              <a:t>, стихов, в которых отражается быт русского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174189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Список литературы: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err="1"/>
              <a:t>Зеленова</a:t>
            </a:r>
            <a:r>
              <a:rPr lang="ru-RU" dirty="0"/>
              <a:t> Н. Г. Мы живем в </a:t>
            </a:r>
            <a:r>
              <a:rPr lang="ru-RU" dirty="0" smtClean="0"/>
              <a:t>России.</a:t>
            </a:r>
          </a:p>
          <a:p>
            <a:r>
              <a:rPr lang="ru-RU" dirty="0"/>
              <a:t>Князева О. Л., </a:t>
            </a:r>
            <a:r>
              <a:rPr lang="ru-RU" dirty="0" err="1"/>
              <a:t>Маханева</a:t>
            </a:r>
            <a:r>
              <a:rPr lang="ru-RU" dirty="0"/>
              <a:t> М. Д. Приобщение детей к истокам русской народной культуры. Программа развития личностной культуры дошкольников. </a:t>
            </a:r>
            <a:endParaRPr lang="ru-RU" dirty="0" smtClean="0"/>
          </a:p>
          <a:p>
            <a:r>
              <a:rPr lang="ru-RU" dirty="0"/>
              <a:t>Пугачева Н. В., </a:t>
            </a:r>
            <a:r>
              <a:rPr lang="ru-RU" dirty="0" err="1"/>
              <a:t>Есаулова</a:t>
            </a:r>
            <a:r>
              <a:rPr lang="ru-RU" dirty="0"/>
              <a:t> Н. А. Конспекты занятий по этнографии и народоведению в ДОУ.</a:t>
            </a:r>
            <a:endParaRPr lang="ru-RU" dirty="0" smtClean="0"/>
          </a:p>
          <a:p>
            <a:r>
              <a:rPr lang="ru-RU" dirty="0" smtClean="0"/>
              <a:t>Рыжова Н., Логинова Л.,  </a:t>
            </a:r>
            <a:r>
              <a:rPr lang="ru-RU" dirty="0" err="1" smtClean="0"/>
              <a:t>Данюкова</a:t>
            </a:r>
            <a:r>
              <a:rPr lang="ru-RU" dirty="0" smtClean="0"/>
              <a:t> А.  </a:t>
            </a:r>
            <a:r>
              <a:rPr lang="ru-RU" dirty="0"/>
              <a:t>«Мини-музей в детском саду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419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314174" y="811295"/>
            <a:ext cx="8207375" cy="52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b="1" i="1" u="sng" dirty="0">
                <a:solidFill>
                  <a:srgbClr val="C00000"/>
                </a:solidFill>
              </a:rPr>
              <a:t>Цель</a:t>
            </a:r>
            <a:r>
              <a:rPr lang="ru-RU" b="1" i="1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/>
            <a:r>
              <a:rPr lang="ru-RU" dirty="0" smtClean="0"/>
              <a:t>Формирование интереса </a:t>
            </a:r>
            <a:r>
              <a:rPr lang="ru-RU" dirty="0"/>
              <a:t>к познанию истории и культуры наших предков у детей дошкольного возраста.</a:t>
            </a:r>
          </a:p>
          <a:p>
            <a:r>
              <a:rPr lang="ru-RU" dirty="0"/>
              <a:t> 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Задачи</a:t>
            </a:r>
            <a:r>
              <a:rPr lang="ru-RU" b="1" i="1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  <a:p>
            <a:pPr indent="457200" algn="just"/>
            <a:r>
              <a:rPr lang="ru-RU" dirty="0"/>
              <a:t>1. Включить педагогов, детей и родителей </a:t>
            </a:r>
            <a:r>
              <a:rPr lang="ru-RU" dirty="0" smtClean="0"/>
              <a:t>(законных представителей) в </a:t>
            </a:r>
            <a:r>
              <a:rPr lang="ru-RU" dirty="0"/>
              <a:t>творческий процесс по созданию и пополнению мини – музея.</a:t>
            </a:r>
          </a:p>
          <a:p>
            <a:pPr indent="457200" algn="just"/>
            <a:r>
              <a:rPr lang="ru-RU" dirty="0"/>
              <a:t>2. Ориентировать семью на духовно – нравственное воспитание </a:t>
            </a:r>
            <a:r>
              <a:rPr lang="ru-RU" dirty="0" smtClean="0"/>
              <a:t>детей.</a:t>
            </a:r>
            <a:endParaRPr lang="ru-RU" dirty="0"/>
          </a:p>
          <a:p>
            <a:pPr indent="457200" algn="just"/>
            <a:r>
              <a:rPr lang="ru-RU" dirty="0"/>
              <a:t>3. Формировать чувство любви к Родине на основе изучения русских народных традиций.</a:t>
            </a:r>
          </a:p>
          <a:p>
            <a:pPr indent="457200" algn="just"/>
            <a:r>
              <a:rPr lang="ru-RU" dirty="0"/>
              <a:t>4. Развивать эстетический вкус, умение видеть красоту предметов народного быта.</a:t>
            </a:r>
          </a:p>
        </p:txBody>
      </p:sp>
    </p:spTree>
    <p:extLst>
      <p:ext uri="{BB962C8B-B14F-4D97-AF65-F5344CB8AC3E}">
        <p14:creationId xmlns:p14="http://schemas.microsoft.com/office/powerpoint/2010/main" val="326011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856526"/>
            <a:ext cx="8207375" cy="537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/>
              <a:t>Мини - музей предназначен для воспитанников, педагогов и родителей (законных представителей) воспитанников ДОУ, где проводится НОД по образовательным областям с детьми дошкольного возраста; досуги и развлекательные </a:t>
            </a:r>
            <a:r>
              <a:rPr lang="ru-RU" dirty="0" smtClean="0"/>
              <a:t>мероприятия </a:t>
            </a:r>
            <a:r>
              <a:rPr lang="ru-RU" dirty="0" smtClean="0"/>
              <a:t>с использованием экспонатов музея.</a:t>
            </a:r>
          </a:p>
          <a:p>
            <a:pPr indent="457200" algn="just"/>
            <a:r>
              <a:rPr lang="ru-RU" dirty="0" smtClean="0"/>
              <a:t>Одной из важнейших задач современного образования России является воспитание любви и уважения подрастающего поколения к русской истории, к русской культуре, русским народным традициям и обычаям. Важнейшая миссия педагога – воспитать у юного поколения чувство патриотизма, сохранять традиции своей страны</a:t>
            </a:r>
            <a:r>
              <a:rPr lang="ru-RU" dirty="0"/>
              <a:t>, </a:t>
            </a:r>
            <a:r>
              <a:rPr lang="ru-RU" dirty="0" smtClean="0"/>
              <a:t>формировать у дошкольников чувство национального самосознания.</a:t>
            </a:r>
          </a:p>
          <a:p>
            <a:pPr indent="457200" algn="just"/>
            <a:r>
              <a:rPr lang="ru-RU" dirty="0" smtClean="0"/>
              <a:t>Приобщение к культуре следует начинать с самого раннего детства, когда ребёнок стоит на пороге открытия окружающего мира.</a:t>
            </a:r>
          </a:p>
          <a:p>
            <a:endParaRPr lang="ru-RU" dirty="0" smtClean="0"/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30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501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indent="457200" algn="just"/>
            <a:r>
              <a:rPr lang="ru-RU" dirty="0" smtClean="0"/>
              <a:t>Открытие мини - музея проходило в январе 2022 года.</a:t>
            </a:r>
          </a:p>
          <a:p>
            <a:pPr indent="457200" algn="just"/>
            <a:r>
              <a:rPr lang="ru-RU" dirty="0" smtClean="0"/>
              <a:t>Социальная </a:t>
            </a:r>
            <a:r>
              <a:rPr lang="ru-RU" dirty="0"/>
              <a:t>значимость </a:t>
            </a:r>
            <a:r>
              <a:rPr lang="ru-RU" dirty="0" smtClean="0"/>
              <a:t>мини - музея</a:t>
            </a:r>
            <a:r>
              <a:rPr lang="ru-RU" dirty="0"/>
              <a:t> </a:t>
            </a:r>
            <a:r>
              <a:rPr lang="ru-RU" i="1" dirty="0" smtClean="0"/>
              <a:t>«</a:t>
            </a:r>
            <a:r>
              <a:rPr lang="ru-RU" b="1" i="1" dirty="0" smtClean="0"/>
              <a:t>Русская изба</a:t>
            </a:r>
            <a:r>
              <a:rPr lang="ru-RU" i="1" dirty="0" smtClean="0"/>
              <a:t>»</a:t>
            </a:r>
            <a:r>
              <a:rPr lang="ru-RU" dirty="0"/>
              <a:t> заключается в создании развивающей среды - совместном участии детей, </a:t>
            </a:r>
            <a:r>
              <a:rPr lang="ru-RU" dirty="0" smtClean="0"/>
              <a:t>родителей (законных представителей) </a:t>
            </a:r>
            <a:r>
              <a:rPr lang="ru-RU" dirty="0"/>
              <a:t>и педагогов. Дошкольники чувствуют свою причастность к </a:t>
            </a:r>
            <a:r>
              <a:rPr lang="ru-RU" u="sng" dirty="0"/>
              <a:t>музею</a:t>
            </a:r>
            <a:r>
              <a:rPr lang="ru-RU" dirty="0"/>
              <a:t>: приносят из дома экспонаты.</a:t>
            </a:r>
          </a:p>
          <a:p>
            <a:pPr indent="457200" algn="just"/>
            <a:r>
              <a:rPr lang="ru-RU" dirty="0"/>
              <a:t>В настоящих музеях экспонаты трогать нельзя, а в нашем музее не только можно, но и нужно! В обычном музее ребенок - лишь пассивный созерцатель, а здесь он — соавтор, творец экспозиции. Причем не только он сам, но и его </a:t>
            </a:r>
            <a:r>
              <a:rPr lang="ru-RU" dirty="0" smtClean="0"/>
              <a:t>родители (законные представители).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70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indent="457200" algn="just"/>
            <a:r>
              <a:rPr lang="ru-RU" dirty="0"/>
              <a:t>В избе есть и русская </a:t>
            </a:r>
            <a:r>
              <a:rPr lang="ru-RU" dirty="0" smtClean="0"/>
              <a:t>печь (имитация), на которой стоит чугунный горшок, возле печки лежат дрова, и </a:t>
            </a:r>
            <a:r>
              <a:rPr lang="ru-RU" dirty="0"/>
              <a:t>домашняя утварь: </a:t>
            </a:r>
            <a:r>
              <a:rPr lang="ru-RU" dirty="0" smtClean="0"/>
              <a:t>чугунки</a:t>
            </a:r>
            <a:r>
              <a:rPr lang="ru-RU" dirty="0"/>
              <a:t>, люлька с младенцем, </a:t>
            </a:r>
            <a:r>
              <a:rPr lang="ru-RU" dirty="0" smtClean="0"/>
              <a:t>самовар</a:t>
            </a:r>
            <a:r>
              <a:rPr lang="ru-RU" dirty="0"/>
              <a:t>, глиняная посуда, стол с лавками и много разной утвари. Также в музее представлены </a:t>
            </a:r>
            <a:r>
              <a:rPr lang="ru-RU" dirty="0" smtClean="0"/>
              <a:t>разные </a:t>
            </a:r>
            <a:r>
              <a:rPr lang="ru-RU" dirty="0"/>
              <a:t>виды декоративно-прикладного </a:t>
            </a:r>
            <a:r>
              <a:rPr lang="ru-RU" dirty="0" smtClean="0"/>
              <a:t>искусства</a:t>
            </a:r>
            <a:r>
              <a:rPr lang="ru-RU" dirty="0"/>
              <a:t>.</a:t>
            </a:r>
            <a:r>
              <a:rPr lang="ru-RU" dirty="0" smtClean="0"/>
              <a:t> Есть вышитые полотенца, иконки. </a:t>
            </a:r>
            <a:r>
              <a:rPr lang="ru-RU" dirty="0"/>
              <a:t>В уголочке примостился домовёнок Кузя, он главный в доме, смотрит за порядком, достатком и миром в доме.</a:t>
            </a:r>
          </a:p>
          <a:p>
            <a:pPr indent="457200" algn="just"/>
            <a:r>
              <a:rPr lang="ru-RU" dirty="0"/>
              <a:t>Предметы располагаются так, чтобы можно было к ним подойти, рассмотреть и понять, как они действуют. Невозможно детям на вербальном уровне объяснить  значение давно вышедших из употребления слов. Только увиденное своими глазами, обыгранные в процессе игры  вещи становятся значимыми и узнаваемыми. Экспонаты музея используются в театрализованной деятельности, развлечениях. В музее вся обстановка способствует тому, чтобы детям было интересно и созерцать, и познавать, и заниматься, и играть.</a:t>
            </a:r>
          </a:p>
        </p:txBody>
      </p:sp>
    </p:spTree>
    <p:extLst>
      <p:ext uri="{BB962C8B-B14F-4D97-AF65-F5344CB8AC3E}">
        <p14:creationId xmlns:p14="http://schemas.microsoft.com/office/powerpoint/2010/main" val="225467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277792"/>
            <a:ext cx="8207375" cy="680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2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Этапы работы по созданию мини- музея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Подготовительный этап:</a:t>
            </a:r>
            <a:endParaRPr lang="ru-RU" altLang="ru-RU" b="1" dirty="0" smtClean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 smtClean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/>
              <a:t>Проведение консультации с родителями: «Мини</a:t>
            </a:r>
            <a:br>
              <a:rPr lang="ru-RU" dirty="0"/>
            </a:br>
            <a:r>
              <a:rPr lang="ru-RU" dirty="0"/>
              <a:t>музей в детском саду</a:t>
            </a:r>
            <a:r>
              <a:rPr lang="ru-RU" dirty="0" smtClean="0"/>
              <a:t>»;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/>
              <a:t>Определение </a:t>
            </a:r>
            <a:r>
              <a:rPr lang="ru-RU" dirty="0" smtClean="0"/>
              <a:t>темы и названия мини-музея; </a:t>
            </a:r>
            <a:r>
              <a:rPr lang="ru-RU" dirty="0" err="1" smtClean="0"/>
              <a:t>разрабатывание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его </a:t>
            </a:r>
            <a:r>
              <a:rPr lang="ru-RU" dirty="0" smtClean="0"/>
              <a:t>модели; выбор </a:t>
            </a:r>
            <a:r>
              <a:rPr lang="ru-RU" dirty="0"/>
              <a:t>места для </a:t>
            </a:r>
            <a:r>
              <a:rPr lang="ru-RU" dirty="0" smtClean="0"/>
              <a:t>размещения.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Практический этап: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/>
              <a:t>Создание мини - музея;</a:t>
            </a:r>
            <a:endParaRPr lang="ru-RU" dirty="0"/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/>
              <a:t>Сбор экспонатов;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/>
              <a:t>Экскурсии в мини – музей;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/>
              <a:t>Проведение образовательной деятельности.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/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52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36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Экспонаты Мини – музея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           </a:t>
            </a: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7" y="2245488"/>
            <a:ext cx="4502552" cy="2858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31" y="2320723"/>
            <a:ext cx="4051139" cy="45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6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4800" b="1" dirty="0" smtClean="0">
                <a:solidFill>
                  <a:srgbClr val="95231F"/>
                </a:solidFill>
                <a:latin typeface="Book Antiqua" panose="02040602050305030304" pitchFamily="18" charset="0"/>
              </a:rPr>
              <a:t> </a:t>
            </a: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  <a:p>
            <a:pPr algn="ctr" defTabSz="449263" eaLnBrk="0" fontAlgn="base" hangingPunct="0">
              <a:spcBef>
                <a:spcPts val="1200"/>
              </a:spcBef>
              <a:spcAft>
                <a:spcPts val="1000"/>
              </a:spcAft>
              <a:buClrTx/>
            </a:pPr>
            <a:endParaRPr lang="ru-RU" altLang="ru-RU" sz="4800" b="1" dirty="0">
              <a:solidFill>
                <a:srgbClr val="95231F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02" y="92599"/>
            <a:ext cx="4201611" cy="3727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56" y="254642"/>
            <a:ext cx="3761772" cy="4236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97" y="4173539"/>
            <a:ext cx="4057228" cy="25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0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44726" y="1008064"/>
            <a:ext cx="82073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dirty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Формы деятельности: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1. Экскурсии, просветительская работа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Мастер-классы, семинары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Пополнение музея экспонатами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Проведение НОД.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470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 Antiqua" panose="0204060205030503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339</Words>
  <Application>Microsoft Office PowerPoint</Application>
  <PresentationFormat>Широкоэкранный</PresentationFormat>
  <Paragraphs>96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15</vt:i4>
      </vt:variant>
    </vt:vector>
  </HeadingPairs>
  <TitlesOfParts>
    <vt:vector size="38" baseType="lpstr">
      <vt:lpstr>Microsoft YaHei</vt:lpstr>
      <vt:lpstr>Arial</vt:lpstr>
      <vt:lpstr>Book Antiqua</vt:lpstr>
      <vt:lpstr>Calibri</vt:lpstr>
      <vt:lpstr>Calibri Light</vt:lpstr>
      <vt:lpstr>Century Gothic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14_Тема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</dc:creator>
  <cp:lastModifiedBy>доу</cp:lastModifiedBy>
  <cp:revision>22</cp:revision>
  <dcterms:created xsi:type="dcterms:W3CDTF">2022-03-17T11:39:59Z</dcterms:created>
  <dcterms:modified xsi:type="dcterms:W3CDTF">2022-03-21T06:42:27Z</dcterms:modified>
</cp:coreProperties>
</file>