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16" r:id="rId14"/>
    <p:sldMasterId id="2147483828" r:id="rId15"/>
  </p:sldMasterIdLst>
  <p:notesMasterIdLst>
    <p:notesMasterId r:id="rId31"/>
  </p:notesMasterIdLst>
  <p:sldIdLst>
    <p:sldId id="256" r:id="rId16"/>
    <p:sldId id="257" r:id="rId17"/>
    <p:sldId id="258" r:id="rId18"/>
    <p:sldId id="259" r:id="rId19"/>
    <p:sldId id="260" r:id="rId20"/>
    <p:sldId id="267" r:id="rId21"/>
    <p:sldId id="261" r:id="rId22"/>
    <p:sldId id="262" r:id="rId23"/>
    <p:sldId id="263" r:id="rId24"/>
    <p:sldId id="264" r:id="rId25"/>
    <p:sldId id="265" r:id="rId26"/>
    <p:sldId id="266" r:id="rId27"/>
    <p:sldId id="271" r:id="rId28"/>
    <p:sldId id="269" r:id="rId29"/>
    <p:sldId id="270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FC124-7352-4162-BD85-6EA6C800C06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FC0CA-544E-4346-AE8F-33072A865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913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623081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10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950935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11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82879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12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9342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13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113705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14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36199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15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683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43720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281040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697453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54326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6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511601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038268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8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34020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5900" marR="0" lvl="0" indent="-212725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03C64AF-6BFD-4BCE-86FB-18B2551CD1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215900" marR="0" lvl="0" indent="-212725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9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36094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68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21855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6978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11402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295794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230128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45333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37443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403554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811551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049398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7190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20730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083992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82259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76994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046463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966629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719187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876672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413265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070098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3382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089328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889025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857259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684111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8780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133886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55919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278137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766295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756049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4123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901057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41344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154340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744788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393493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285799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435413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227153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412594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827097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3116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918459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578833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526293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258309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285310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812595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687798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342254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705164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392960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1653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44109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705662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064238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507701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871711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449197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1026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983124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656672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867552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9289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518445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505197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488795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866075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989290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124887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7810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9235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7565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8406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44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542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2019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9450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47952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3677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0870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7830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0810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3361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792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3974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63206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81091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60553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19979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08313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90516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8998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99525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52497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1089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197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08002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9319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30660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31918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97307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2966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47766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66479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97881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0883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9252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80035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48931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61953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48159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57695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453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80546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75874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63902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7964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2397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49613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44902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3052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01364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58096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2657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80504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248549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49537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6119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2202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40663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09143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30412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90661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291060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25275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84483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064519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03803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2033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9954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32043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99053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727661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40233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75822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15185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523821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93634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243682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3949B255-1E0A-4C04-9781-A70DB46AEE3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7769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5619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F12E4B9-C6AC-4A45-8275-661E8EA92B10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4367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BF824DA-5874-491F-9371-EB6D56AB803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823672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90801" y="2133600"/>
            <a:ext cx="4288367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2367" y="2133600"/>
            <a:ext cx="4290484" cy="38814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253D1C66-7C32-452D-9F81-A55235B31A9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9253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4D6503F-065C-4D2F-A4ED-69FD281A5641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134154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4FF0C64-09FB-46EB-8A23-7043EA62B336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97475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9A569033-3673-4CB9-BF8F-171E50D4D93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083642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AF2EFC01-9797-4469-B408-FC925CF2F5CD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1747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F119AAD8-C503-4A0C-ADF4-FDCB13DE2D8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96170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482E3A10-3261-4A52-A9F3-49A1E5009865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151739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77867" y="623888"/>
            <a:ext cx="2194984" cy="5391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90800" y="623888"/>
            <a:ext cx="6383867" cy="5391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1272B127-9D71-4D0F-A96F-255E75B786AF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1001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E4E06-01AF-46DD-9FC8-0FB546D4D15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9941E-44BE-419C-BE82-442D8483BF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128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5050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569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6306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074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4341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837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881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94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517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430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61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2307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747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228601"/>
            <a:ext cx="2635251" cy="6634163"/>
            <a:chOff x="0" y="144"/>
            <a:chExt cx="1245" cy="4179"/>
          </a:xfrm>
        </p:grpSpPr>
        <p:sp>
          <p:nvSpPr>
            <p:cNvPr id="2071" name="Freeform 2"/>
            <p:cNvSpPr>
              <a:spLocks noChangeArrowheads="1"/>
            </p:cNvSpPr>
            <p:nvPr/>
          </p:nvSpPr>
          <p:spPr bwMode="auto">
            <a:xfrm>
              <a:off x="0" y="1622"/>
              <a:ext cx="41" cy="391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2" name="Freeform 3"/>
            <p:cNvSpPr>
              <a:spLocks noChangeArrowheads="1"/>
            </p:cNvSpPr>
            <p:nvPr/>
          </p:nvSpPr>
          <p:spPr bwMode="auto">
            <a:xfrm>
              <a:off x="56" y="1988"/>
              <a:ext cx="280" cy="1460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3" name="Freeform 4"/>
            <p:cNvSpPr>
              <a:spLocks noChangeArrowheads="1"/>
            </p:cNvSpPr>
            <p:nvPr/>
          </p:nvSpPr>
          <p:spPr bwMode="auto">
            <a:xfrm>
              <a:off x="353" y="3431"/>
              <a:ext cx="264" cy="892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4" name="Freeform 5"/>
            <p:cNvSpPr>
              <a:spLocks noChangeArrowheads="1"/>
            </p:cNvSpPr>
            <p:nvPr/>
          </p:nvSpPr>
          <p:spPr bwMode="auto">
            <a:xfrm>
              <a:off x="420" y="4097"/>
              <a:ext cx="72" cy="226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5" name="Freeform 6"/>
            <p:cNvSpPr>
              <a:spLocks noChangeArrowheads="1"/>
            </p:cNvSpPr>
            <p:nvPr/>
          </p:nvSpPr>
          <p:spPr bwMode="auto">
            <a:xfrm>
              <a:off x="44" y="2016"/>
              <a:ext cx="357" cy="2094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6" name="Freeform 7"/>
            <p:cNvSpPr>
              <a:spLocks noChangeArrowheads="1"/>
            </p:cNvSpPr>
            <p:nvPr/>
          </p:nvSpPr>
          <p:spPr bwMode="auto">
            <a:xfrm>
              <a:off x="10" y="144"/>
              <a:ext cx="43" cy="1841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7" name="Freeform 8"/>
            <p:cNvSpPr>
              <a:spLocks noChangeArrowheads="1"/>
            </p:cNvSpPr>
            <p:nvPr/>
          </p:nvSpPr>
          <p:spPr bwMode="auto">
            <a:xfrm>
              <a:off x="34" y="1855"/>
              <a:ext cx="31" cy="30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8" name="Freeform 9"/>
            <p:cNvSpPr>
              <a:spLocks noChangeArrowheads="1"/>
            </p:cNvSpPr>
            <p:nvPr/>
          </p:nvSpPr>
          <p:spPr bwMode="auto">
            <a:xfrm>
              <a:off x="337" y="3451"/>
              <a:ext cx="80" cy="643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9" name="Freeform 10"/>
            <p:cNvSpPr>
              <a:spLocks noChangeArrowheads="1"/>
            </p:cNvSpPr>
            <p:nvPr/>
          </p:nvSpPr>
          <p:spPr bwMode="auto">
            <a:xfrm>
              <a:off x="339" y="881"/>
              <a:ext cx="906" cy="2547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0" name="Freeform 11"/>
            <p:cNvSpPr>
              <a:spLocks noChangeArrowheads="1"/>
            </p:cNvSpPr>
            <p:nvPr/>
          </p:nvSpPr>
          <p:spPr bwMode="auto">
            <a:xfrm>
              <a:off x="404" y="4113"/>
              <a:ext cx="68" cy="209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" name="Freeform 12"/>
            <p:cNvSpPr>
              <a:spLocks noChangeArrowheads="1"/>
            </p:cNvSpPr>
            <p:nvPr/>
          </p:nvSpPr>
          <p:spPr bwMode="auto">
            <a:xfrm>
              <a:off x="337" y="3376"/>
              <a:ext cx="13" cy="137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82" name="Freeform 13"/>
            <p:cNvSpPr>
              <a:spLocks noChangeArrowheads="1"/>
            </p:cNvSpPr>
            <p:nvPr/>
          </p:nvSpPr>
          <p:spPr bwMode="auto">
            <a:xfrm>
              <a:off x="372" y="3934"/>
              <a:ext cx="101" cy="389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rgbClr val="766F54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grpSp>
        <p:nvGrpSpPr>
          <p:cNvPr id="2051" name="Group 14"/>
          <p:cNvGrpSpPr>
            <a:grpSpLocks/>
          </p:cNvGrpSpPr>
          <p:nvPr/>
        </p:nvGrpSpPr>
        <p:grpSpPr bwMode="auto">
          <a:xfrm>
            <a:off x="27518" y="1"/>
            <a:ext cx="2597149" cy="6848475"/>
            <a:chOff x="13" y="0"/>
            <a:chExt cx="1227" cy="4314"/>
          </a:xfrm>
        </p:grpSpPr>
        <p:sp>
          <p:nvSpPr>
            <p:cNvPr id="2059" name="Freeform 15"/>
            <p:cNvSpPr>
              <a:spLocks noChangeArrowheads="1"/>
            </p:cNvSpPr>
            <p:nvPr/>
          </p:nvSpPr>
          <p:spPr bwMode="auto">
            <a:xfrm>
              <a:off x="13" y="0"/>
              <a:ext cx="255" cy="2770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0" name="Freeform 16"/>
            <p:cNvSpPr>
              <a:spLocks noChangeArrowheads="1"/>
            </p:cNvSpPr>
            <p:nvPr/>
          </p:nvSpPr>
          <p:spPr bwMode="auto">
            <a:xfrm>
              <a:off x="286" y="2719"/>
              <a:ext cx="218" cy="993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1" name="Freeform 17"/>
            <p:cNvSpPr>
              <a:spLocks noChangeArrowheads="1"/>
            </p:cNvSpPr>
            <p:nvPr/>
          </p:nvSpPr>
          <p:spPr bwMode="auto">
            <a:xfrm>
              <a:off x="524" y="3693"/>
              <a:ext cx="222" cy="621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2" name="Freeform 18"/>
            <p:cNvSpPr>
              <a:spLocks noChangeArrowheads="1"/>
            </p:cNvSpPr>
            <p:nvPr/>
          </p:nvSpPr>
          <p:spPr bwMode="auto">
            <a:xfrm>
              <a:off x="271" y="2749"/>
              <a:ext cx="285" cy="1405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3" name="Freeform 19"/>
            <p:cNvSpPr>
              <a:spLocks noChangeArrowheads="1"/>
            </p:cNvSpPr>
            <p:nvPr/>
          </p:nvSpPr>
          <p:spPr bwMode="auto">
            <a:xfrm>
              <a:off x="243" y="812"/>
              <a:ext cx="88" cy="1904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4" name="Freeform 20"/>
            <p:cNvSpPr>
              <a:spLocks noChangeArrowheads="1"/>
            </p:cNvSpPr>
            <p:nvPr/>
          </p:nvSpPr>
          <p:spPr bwMode="auto">
            <a:xfrm>
              <a:off x="579" y="4140"/>
              <a:ext cx="67" cy="174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5" name="Freeform 21"/>
            <p:cNvSpPr>
              <a:spLocks noChangeArrowheads="1"/>
            </p:cNvSpPr>
            <p:nvPr/>
          </p:nvSpPr>
          <p:spPr bwMode="auto">
            <a:xfrm>
              <a:off x="261" y="2587"/>
              <a:ext cx="40" cy="319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6" name="Freeform 22"/>
            <p:cNvSpPr>
              <a:spLocks noChangeArrowheads="1"/>
            </p:cNvSpPr>
            <p:nvPr/>
          </p:nvSpPr>
          <p:spPr bwMode="auto">
            <a:xfrm>
              <a:off x="507" y="1982"/>
              <a:ext cx="733" cy="1708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7" name="Freeform 23"/>
            <p:cNvSpPr>
              <a:spLocks noChangeArrowheads="1"/>
            </p:cNvSpPr>
            <p:nvPr/>
          </p:nvSpPr>
          <p:spPr bwMode="auto">
            <a:xfrm>
              <a:off x="559" y="4158"/>
              <a:ext cx="60" cy="156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8" name="Freeform 24"/>
            <p:cNvSpPr>
              <a:spLocks noChangeArrowheads="1"/>
            </p:cNvSpPr>
            <p:nvPr/>
          </p:nvSpPr>
          <p:spPr bwMode="auto">
            <a:xfrm>
              <a:off x="507" y="3715"/>
              <a:ext cx="69" cy="422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69" name="Freeform 25"/>
            <p:cNvSpPr>
              <a:spLocks noChangeArrowheads="1"/>
            </p:cNvSpPr>
            <p:nvPr/>
          </p:nvSpPr>
          <p:spPr bwMode="auto">
            <a:xfrm>
              <a:off x="507" y="3636"/>
              <a:ext cx="17" cy="141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2070" name="Freeform 26"/>
            <p:cNvSpPr>
              <a:spLocks noChangeArrowheads="1"/>
            </p:cNvSpPr>
            <p:nvPr/>
          </p:nvSpPr>
          <p:spPr bwMode="auto">
            <a:xfrm>
              <a:off x="524" y="3983"/>
              <a:ext cx="107" cy="331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rgbClr val="766F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k Antiqua" panose="02040602050305030304" pitchFamily="18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2052" name="Rectangle 27"/>
          <p:cNvSpPr>
            <a:spLocks noChangeArrowheads="1"/>
          </p:cNvSpPr>
          <p:nvPr/>
        </p:nvSpPr>
        <p:spPr bwMode="auto">
          <a:xfrm>
            <a:off x="1" y="0"/>
            <a:ext cx="243417" cy="6858000"/>
          </a:xfrm>
          <a:prstGeom prst="rect">
            <a:avLst/>
          </a:prstGeom>
          <a:solidFill>
            <a:srgbClr val="766F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3" name="Freeform 28"/>
          <p:cNvSpPr>
            <a:spLocks noChangeArrowheads="1"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2147483647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2592918" y="623888"/>
            <a:ext cx="8779933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2055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90800" y="2133600"/>
            <a:ext cx="8782051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056" name="Text Box 31"/>
          <p:cNvSpPr txBox="1">
            <a:spLocks noChangeArrowheads="1"/>
          </p:cNvSpPr>
          <p:nvPr/>
        </p:nvSpPr>
        <p:spPr bwMode="auto">
          <a:xfrm>
            <a:off x="10363201" y="6135689"/>
            <a:ext cx="1022351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57" name="Text Box 32"/>
          <p:cNvSpPr txBox="1">
            <a:spLocks noChangeArrowheads="1"/>
          </p:cNvSpPr>
          <p:nvPr/>
        </p:nvSpPr>
        <p:spPr bwMode="auto">
          <a:xfrm>
            <a:off x="2590800" y="6135689"/>
            <a:ext cx="762211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k Antiqua" panose="0204060205030503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/>
          </p:nvPr>
        </p:nvSpPr>
        <p:spPr bwMode="auto">
          <a:xfrm>
            <a:off x="565151" y="4529138"/>
            <a:ext cx="77258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</a:tabLst>
              <a:defRPr sz="2000">
                <a:solidFill>
                  <a:srgbClr val="FE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81334F53-184B-4CF3-BF4C-BDEA59686EB2}" type="slidenum">
              <a:rPr lang="ru-RU" altLang="ru-RU" smtClean="0"/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679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>
          <a:solidFill>
            <a:srgbClr val="262626"/>
          </a:solidFill>
          <a:latin typeface="Century Gothic" panose="020B0502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s://disk.yandex.ru/i/pdtVKzClSBNgjQ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8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0"/>
            <a:ext cx="8207375" cy="649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36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Муниципальное бюджетное дошкольное образовательное учреждение – детский сад № 37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sz="36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sz="3600" b="1" dirty="0" smtClean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sz="36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36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МИНИ – МУЗЕЙ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36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«Русская изба»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sz="36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4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Руководители:</a:t>
            </a:r>
          </a:p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4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Воспитатель </a:t>
            </a:r>
            <a:r>
              <a:rPr lang="ru-RU" altLang="ru-RU" sz="1400" b="1" dirty="0" err="1" smtClean="0">
                <a:solidFill>
                  <a:srgbClr val="95231F"/>
                </a:solidFill>
                <a:latin typeface="Book Antiqua" panose="02040602050305030304" pitchFamily="18" charset="0"/>
              </a:rPr>
              <a:t>Худорожкова</a:t>
            </a:r>
            <a:r>
              <a:rPr lang="ru-RU" altLang="ru-RU" sz="14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 Н.В.</a:t>
            </a:r>
          </a:p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4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Воспитатель </a:t>
            </a:r>
            <a:r>
              <a:rPr lang="ru-RU" altLang="ru-RU" sz="1400" b="1" dirty="0" err="1" smtClean="0">
                <a:solidFill>
                  <a:srgbClr val="95231F"/>
                </a:solidFill>
                <a:latin typeface="Book Antiqua" panose="02040602050305030304" pitchFamily="18" charset="0"/>
              </a:rPr>
              <a:t>Коржова</a:t>
            </a:r>
            <a:r>
              <a:rPr lang="ru-RU" altLang="ru-RU" sz="14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 З.Л.</a:t>
            </a:r>
            <a:endParaRPr lang="ru-RU" altLang="ru-RU" sz="14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661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117405" y="3970116"/>
            <a:ext cx="4989452" cy="2662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48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 </a:t>
            </a: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r>
              <a:rPr lang="ru-RU" altLang="ru-RU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Видеоматериалы размещены по ссылке:</a:t>
            </a:r>
          </a:p>
          <a:p>
            <a:pPr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r>
              <a:rPr lang="en-US" altLang="ru-RU" b="1" dirty="0">
                <a:solidFill>
                  <a:srgbClr val="95231F"/>
                </a:solidFill>
                <a:latin typeface="Book Antiqua" panose="02040602050305030304" pitchFamily="18" charset="0"/>
                <a:hlinkClick r:id="rId4"/>
              </a:rPr>
              <a:t>https://disk.yandex.ru/i/pdtVKzClSBNgjQ</a:t>
            </a:r>
            <a:endParaRPr lang="ru-RU" altLang="ru-RU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endParaRPr lang="en-US" altLang="ru-RU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endParaRPr lang="ru-RU" altLang="ru-RU" b="1" dirty="0" smtClean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endParaRPr lang="ru-RU" altLang="ru-RU" b="1" dirty="0">
              <a:solidFill>
                <a:srgbClr val="95231F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76" y="0"/>
            <a:ext cx="4228618" cy="41735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602" y="-1"/>
            <a:ext cx="4629873" cy="570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1755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1008064"/>
            <a:ext cx="8207375" cy="31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48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 </a:t>
            </a: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248" y="0"/>
            <a:ext cx="4977114" cy="44909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667" y="2095017"/>
            <a:ext cx="4885279" cy="458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481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1008064"/>
            <a:ext cx="8207375" cy="31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2800" b="1" dirty="0">
                <a:solidFill>
                  <a:srgbClr val="95231F"/>
                </a:solidFill>
                <a:latin typeface="Book Antiqua" panose="02040602050305030304" pitchFamily="18" charset="0"/>
              </a:rPr>
              <a:t>К</a:t>
            </a:r>
            <a:r>
              <a:rPr lang="ru-RU" altLang="ru-RU" sz="28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омплексное занятие (младшая группа)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sz="2800" b="1" dirty="0" smtClean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indent="457200" algn="just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Ребята подготовительной группы сделали заготовки фартуков, которые воспитанники </a:t>
            </a:r>
            <a:r>
              <a:rPr lang="ru-RU" altLang="ru-RU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младших групп, </a:t>
            </a:r>
            <a:r>
              <a:rPr lang="ru-RU" altLang="ru-RU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побывав на экскурсии в «Русской избе», раскрашивали пальчиками.</a:t>
            </a:r>
          </a:p>
          <a:p>
            <a:pPr indent="457200" algn="just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indent="457200" algn="just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995" y="2997842"/>
            <a:ext cx="4109013" cy="38601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2997842"/>
            <a:ext cx="5220181" cy="386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02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1978509" y="439838"/>
            <a:ext cx="8207375" cy="666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24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Создание куклы </a:t>
            </a:r>
            <a:r>
              <a:rPr lang="ru-RU" altLang="ru-RU" sz="2400" b="1" dirty="0" err="1" smtClean="0">
                <a:solidFill>
                  <a:srgbClr val="95231F"/>
                </a:solidFill>
                <a:latin typeface="Book Antiqua" panose="02040602050305030304" pitchFamily="18" charset="0"/>
              </a:rPr>
              <a:t>пеленашки</a:t>
            </a:r>
            <a:endParaRPr lang="ru-RU" altLang="ru-RU" sz="2400" b="1" dirty="0" smtClean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sz="24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48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 </a:t>
            </a:r>
            <a:r>
              <a:rPr lang="ru-RU" dirty="0" smtClean="0"/>
              <a:t> 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dirty="0"/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b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r>
              <a:rPr lang="ru-RU" altLang="ru-RU" sz="48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 </a:t>
            </a: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524" y="1504709"/>
            <a:ext cx="5393803" cy="45719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66" y="2025570"/>
            <a:ext cx="4375229" cy="405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944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1008064"/>
            <a:ext cx="8207375" cy="31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ru-RU" b="1" dirty="0">
                <a:solidFill>
                  <a:srgbClr val="C00000"/>
                </a:solidFill>
              </a:rPr>
              <a:t>Перспектива развития мини – </a:t>
            </a:r>
            <a:r>
              <a:rPr lang="ru-RU" b="1" dirty="0" smtClean="0">
                <a:solidFill>
                  <a:srgbClr val="C00000"/>
                </a:solidFill>
              </a:rPr>
              <a:t>музея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pPr marL="342900" indent="-342900">
              <a:buAutoNum type="arabicPeriod"/>
            </a:pPr>
            <a:r>
              <a:rPr lang="ru-RU" dirty="0" smtClean="0"/>
              <a:t>Составление </a:t>
            </a:r>
            <a:r>
              <a:rPr lang="ru-RU" dirty="0"/>
              <a:t>альбома участников создания мини-музея и каталога экспонатов</a:t>
            </a:r>
            <a:r>
              <a:rPr lang="ru-RU" dirty="0" smtClean="0"/>
              <a:t>.</a:t>
            </a:r>
          </a:p>
          <a:p>
            <a:pPr marL="342900" indent="-342900">
              <a:buAutoNum type="arabicPeriod"/>
            </a:pPr>
            <a:r>
              <a:rPr lang="ru-RU" dirty="0" smtClean="0"/>
              <a:t>Оформление альбома</a:t>
            </a:r>
            <a:r>
              <a:rPr lang="ru-RU" dirty="0"/>
              <a:t>; презентации;</a:t>
            </a:r>
            <a:br>
              <a:rPr lang="ru-RU" dirty="0"/>
            </a:br>
            <a:r>
              <a:rPr lang="ru-RU" dirty="0"/>
              <a:t>паспорта; картотеки экспонатов.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Пополнение экспонатами.</a:t>
            </a:r>
          </a:p>
          <a:p>
            <a:pPr marL="342900" indent="-342900">
              <a:buAutoNum type="arabicPeriod"/>
            </a:pPr>
            <a:r>
              <a:rPr lang="ru-RU" dirty="0" smtClean="0"/>
              <a:t>Создание картотеки </a:t>
            </a:r>
            <a:r>
              <a:rPr lang="ru-RU" dirty="0"/>
              <a:t>русских </a:t>
            </a:r>
            <a:r>
              <a:rPr lang="ru-RU" dirty="0" smtClean="0"/>
              <a:t>народных сказок</a:t>
            </a:r>
            <a:r>
              <a:rPr lang="ru-RU" dirty="0"/>
              <a:t>, песенок, </a:t>
            </a:r>
            <a:r>
              <a:rPr lang="ru-RU" dirty="0" err="1"/>
              <a:t>потешек</a:t>
            </a:r>
            <a:r>
              <a:rPr lang="ru-RU" dirty="0"/>
              <a:t>, стихов, в которых отражается быт русского народа.</a:t>
            </a:r>
          </a:p>
        </p:txBody>
      </p:sp>
    </p:spTree>
    <p:extLst>
      <p:ext uri="{BB962C8B-B14F-4D97-AF65-F5344CB8AC3E}">
        <p14:creationId xmlns:p14="http://schemas.microsoft.com/office/powerpoint/2010/main" val="17418901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1008064"/>
            <a:ext cx="8207375" cy="31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ru-RU" b="1" dirty="0" smtClean="0">
                <a:solidFill>
                  <a:srgbClr val="C00000"/>
                </a:solidFill>
              </a:rPr>
              <a:t>Список литературы: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r>
              <a:rPr lang="ru-RU" dirty="0" err="1"/>
              <a:t>Зеленова</a:t>
            </a:r>
            <a:r>
              <a:rPr lang="ru-RU" dirty="0"/>
              <a:t> Н. Г. Мы живем в </a:t>
            </a:r>
            <a:r>
              <a:rPr lang="ru-RU" dirty="0" smtClean="0"/>
              <a:t>России.</a:t>
            </a:r>
          </a:p>
          <a:p>
            <a:r>
              <a:rPr lang="ru-RU" dirty="0"/>
              <a:t>Князева О. Л., </a:t>
            </a:r>
            <a:r>
              <a:rPr lang="ru-RU" dirty="0" err="1"/>
              <a:t>Маханева</a:t>
            </a:r>
            <a:r>
              <a:rPr lang="ru-RU" dirty="0"/>
              <a:t> М. Д. Приобщение детей к истокам русской народной культуры. Программа развития личностной культуры дошкольников. </a:t>
            </a:r>
            <a:endParaRPr lang="ru-RU" dirty="0" smtClean="0"/>
          </a:p>
          <a:p>
            <a:r>
              <a:rPr lang="ru-RU" dirty="0"/>
              <a:t>Пугачева Н. В., </a:t>
            </a:r>
            <a:r>
              <a:rPr lang="ru-RU" dirty="0" err="1"/>
              <a:t>Есаулова</a:t>
            </a:r>
            <a:r>
              <a:rPr lang="ru-RU" dirty="0"/>
              <a:t> Н. А. Конспекты занятий по этнографии и народоведению в ДОУ.</a:t>
            </a:r>
            <a:endParaRPr lang="ru-RU" dirty="0" smtClean="0"/>
          </a:p>
          <a:p>
            <a:r>
              <a:rPr lang="ru-RU" dirty="0" smtClean="0"/>
              <a:t>Рыжова Н., Логинова Л.,  </a:t>
            </a:r>
            <a:r>
              <a:rPr lang="ru-RU" dirty="0" err="1" smtClean="0"/>
              <a:t>Данюкова</a:t>
            </a:r>
            <a:r>
              <a:rPr lang="ru-RU" dirty="0" smtClean="0"/>
              <a:t> А.  </a:t>
            </a:r>
            <a:r>
              <a:rPr lang="ru-RU" dirty="0"/>
              <a:t>«Мини-музей в детском саду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94191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314174" y="811295"/>
            <a:ext cx="8207375" cy="525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ru-RU" b="1" i="1" u="sng" dirty="0">
                <a:solidFill>
                  <a:srgbClr val="C00000"/>
                </a:solidFill>
              </a:rPr>
              <a:t>Цель</a:t>
            </a:r>
            <a:r>
              <a:rPr lang="ru-RU" b="1" i="1" dirty="0">
                <a:solidFill>
                  <a:srgbClr val="C00000"/>
                </a:solidFill>
              </a:rPr>
              <a:t>:</a:t>
            </a:r>
            <a:endParaRPr lang="ru-RU" dirty="0">
              <a:solidFill>
                <a:srgbClr val="C00000"/>
              </a:solidFill>
            </a:endParaRPr>
          </a:p>
          <a:p>
            <a:pPr indent="457200" algn="just"/>
            <a:r>
              <a:rPr lang="ru-RU" dirty="0" smtClean="0"/>
              <a:t>Формирование интереса </a:t>
            </a:r>
            <a:r>
              <a:rPr lang="ru-RU" dirty="0"/>
              <a:t>к познанию истории и культуры наших предков у детей дошкольного возраста.</a:t>
            </a:r>
          </a:p>
          <a:p>
            <a:r>
              <a:rPr lang="ru-RU" dirty="0"/>
              <a:t> </a:t>
            </a:r>
          </a:p>
          <a:p>
            <a:r>
              <a:rPr lang="ru-RU" b="1" i="1" u="sng" dirty="0">
                <a:solidFill>
                  <a:srgbClr val="C00000"/>
                </a:solidFill>
              </a:rPr>
              <a:t>Задачи</a:t>
            </a:r>
            <a:r>
              <a:rPr lang="ru-RU" b="1" i="1" dirty="0">
                <a:solidFill>
                  <a:srgbClr val="C00000"/>
                </a:solidFill>
              </a:rPr>
              <a:t>:</a:t>
            </a:r>
            <a:endParaRPr lang="ru-RU" dirty="0">
              <a:solidFill>
                <a:srgbClr val="C00000"/>
              </a:solidFill>
            </a:endParaRPr>
          </a:p>
          <a:p>
            <a:pPr indent="457200" algn="just"/>
            <a:r>
              <a:rPr lang="ru-RU" dirty="0"/>
              <a:t>1. Включить педагогов, детей и родителей </a:t>
            </a:r>
            <a:r>
              <a:rPr lang="ru-RU" dirty="0" smtClean="0"/>
              <a:t>(законных представителей) в </a:t>
            </a:r>
            <a:r>
              <a:rPr lang="ru-RU" dirty="0"/>
              <a:t>творческий процесс по созданию и пополнению мини – музея.</a:t>
            </a:r>
          </a:p>
          <a:p>
            <a:pPr indent="457200" algn="just"/>
            <a:r>
              <a:rPr lang="ru-RU" dirty="0"/>
              <a:t>2. Ориентировать семью на духовно – нравственное воспитание </a:t>
            </a:r>
            <a:r>
              <a:rPr lang="ru-RU" dirty="0" smtClean="0"/>
              <a:t>детей.</a:t>
            </a:r>
            <a:endParaRPr lang="ru-RU" dirty="0"/>
          </a:p>
          <a:p>
            <a:pPr indent="457200" algn="just"/>
            <a:r>
              <a:rPr lang="ru-RU" dirty="0"/>
              <a:t>3. Формировать чувство любви к Родине на основе изучения русских народных традиций.</a:t>
            </a:r>
          </a:p>
          <a:p>
            <a:pPr indent="457200" algn="just"/>
            <a:r>
              <a:rPr lang="ru-RU" dirty="0"/>
              <a:t>4. Развивать эстетический вкус, умение видеть красоту предметов народного быта.</a:t>
            </a:r>
          </a:p>
        </p:txBody>
      </p:sp>
    </p:spTree>
    <p:extLst>
      <p:ext uri="{BB962C8B-B14F-4D97-AF65-F5344CB8AC3E}">
        <p14:creationId xmlns:p14="http://schemas.microsoft.com/office/powerpoint/2010/main" val="3260116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856526"/>
            <a:ext cx="8207375" cy="5370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indent="457200" algn="just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dirty="0" smtClean="0"/>
              <a:t>Мини - музей предназначен для воспитанников, педагогов и родителей (законных представителей) воспитанников ДОУ, где проводится НОД по образовательным областям с детьми дошкольного возраста; досуги и развлекательные </a:t>
            </a:r>
            <a:r>
              <a:rPr lang="ru-RU" dirty="0" smtClean="0"/>
              <a:t>мероприятия </a:t>
            </a:r>
            <a:r>
              <a:rPr lang="ru-RU" dirty="0" smtClean="0"/>
              <a:t>с использованием экспонатов музея.</a:t>
            </a:r>
          </a:p>
          <a:p>
            <a:pPr indent="457200" algn="just"/>
            <a:r>
              <a:rPr lang="ru-RU" dirty="0" smtClean="0"/>
              <a:t>Одной из важнейших задач современного образования России является воспитание любви и уважения подрастающего поколения к русской истории, к русской культуре, русским народным традициям и обычаям. Важнейшая миссия педагога – воспитать у юного поколения чувство патриотизма, сохранять традиции своей страны</a:t>
            </a:r>
            <a:r>
              <a:rPr lang="ru-RU" dirty="0"/>
              <a:t>, </a:t>
            </a:r>
            <a:r>
              <a:rPr lang="ru-RU" dirty="0" smtClean="0"/>
              <a:t>формировать у дошкольников чувство национального самосознания.</a:t>
            </a:r>
          </a:p>
          <a:p>
            <a:pPr indent="457200" algn="just"/>
            <a:r>
              <a:rPr lang="ru-RU" dirty="0" smtClean="0"/>
              <a:t>Приобщение к культуре следует начинать с самого раннего детства, когда ребёнок стоит на пороге открытия окружающего мира.</a:t>
            </a:r>
          </a:p>
          <a:p>
            <a:endParaRPr lang="ru-RU" dirty="0" smtClean="0"/>
          </a:p>
          <a:p>
            <a:pPr algn="ctr"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8305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1008064"/>
            <a:ext cx="8207375" cy="501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indent="457200" algn="just"/>
            <a:r>
              <a:rPr lang="ru-RU" dirty="0" smtClean="0"/>
              <a:t>Открытие мини - музея проходило в январе 2022 года.</a:t>
            </a:r>
          </a:p>
          <a:p>
            <a:pPr indent="457200" algn="just"/>
            <a:r>
              <a:rPr lang="ru-RU" dirty="0" smtClean="0"/>
              <a:t>Социальная </a:t>
            </a:r>
            <a:r>
              <a:rPr lang="ru-RU" dirty="0"/>
              <a:t>значимость </a:t>
            </a:r>
            <a:r>
              <a:rPr lang="ru-RU" dirty="0" smtClean="0"/>
              <a:t>мини - музея</a:t>
            </a:r>
            <a:r>
              <a:rPr lang="ru-RU" dirty="0"/>
              <a:t> </a:t>
            </a:r>
            <a:r>
              <a:rPr lang="ru-RU" i="1" dirty="0" smtClean="0"/>
              <a:t>«</a:t>
            </a:r>
            <a:r>
              <a:rPr lang="ru-RU" b="1" i="1" dirty="0" smtClean="0"/>
              <a:t>Русская изба</a:t>
            </a:r>
            <a:r>
              <a:rPr lang="ru-RU" i="1" dirty="0" smtClean="0"/>
              <a:t>»</a:t>
            </a:r>
            <a:r>
              <a:rPr lang="ru-RU" dirty="0"/>
              <a:t> заключается в создании развивающей среды - совместном участии детей, </a:t>
            </a:r>
            <a:r>
              <a:rPr lang="ru-RU" dirty="0" smtClean="0"/>
              <a:t>родителей (законных представителей) </a:t>
            </a:r>
            <a:r>
              <a:rPr lang="ru-RU" dirty="0"/>
              <a:t>и педагогов. Дошкольники чувствуют свою причастность к </a:t>
            </a:r>
            <a:r>
              <a:rPr lang="ru-RU" u="sng" dirty="0"/>
              <a:t>музею</a:t>
            </a:r>
            <a:r>
              <a:rPr lang="ru-RU" dirty="0"/>
              <a:t>: приносят из дома экспонаты.</a:t>
            </a:r>
          </a:p>
          <a:p>
            <a:pPr indent="457200" algn="just"/>
            <a:r>
              <a:rPr lang="ru-RU" dirty="0"/>
              <a:t>В настоящих музеях экспонаты трогать нельзя, а в нашем музее не только можно, но и нужно! В обычном музее ребенок - лишь пассивный созерцатель, а здесь он — соавтор, творец экспозиции. Причем не только он сам, но и его </a:t>
            </a:r>
            <a:r>
              <a:rPr lang="ru-RU" dirty="0" smtClean="0"/>
              <a:t>родители (законные представители).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6702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1008064"/>
            <a:ext cx="8207375" cy="31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indent="457200" algn="just"/>
            <a:r>
              <a:rPr lang="ru-RU" dirty="0"/>
              <a:t>В избе есть и русская </a:t>
            </a:r>
            <a:r>
              <a:rPr lang="ru-RU" dirty="0" smtClean="0"/>
              <a:t>печь (имитация), на которой стоит чугунный горшок, возле печки лежат дрова, и </a:t>
            </a:r>
            <a:r>
              <a:rPr lang="ru-RU" dirty="0"/>
              <a:t>домашняя утварь: </a:t>
            </a:r>
            <a:r>
              <a:rPr lang="ru-RU" dirty="0" smtClean="0"/>
              <a:t>чугунки</a:t>
            </a:r>
            <a:r>
              <a:rPr lang="ru-RU" dirty="0"/>
              <a:t>, люлька с младенцем, </a:t>
            </a:r>
            <a:r>
              <a:rPr lang="ru-RU" dirty="0" smtClean="0"/>
              <a:t>самовар</a:t>
            </a:r>
            <a:r>
              <a:rPr lang="ru-RU" dirty="0"/>
              <a:t>, глиняная посуда, стол с лавками и много разной утвари. Также в музее представлены </a:t>
            </a:r>
            <a:r>
              <a:rPr lang="ru-RU" dirty="0" smtClean="0"/>
              <a:t>разные </a:t>
            </a:r>
            <a:r>
              <a:rPr lang="ru-RU" dirty="0"/>
              <a:t>виды декоративно-прикладного </a:t>
            </a:r>
            <a:r>
              <a:rPr lang="ru-RU" dirty="0" smtClean="0"/>
              <a:t>искусства</a:t>
            </a:r>
            <a:r>
              <a:rPr lang="ru-RU" dirty="0"/>
              <a:t>.</a:t>
            </a:r>
            <a:r>
              <a:rPr lang="ru-RU" dirty="0" smtClean="0"/>
              <a:t> Есть вышитые полотенца, иконки. </a:t>
            </a:r>
            <a:r>
              <a:rPr lang="ru-RU" dirty="0"/>
              <a:t>В уголочке примостился домовёнок Кузя, он главный в доме, смотрит за порядком, достатком и миром в доме.</a:t>
            </a:r>
          </a:p>
          <a:p>
            <a:pPr indent="457200" algn="just"/>
            <a:r>
              <a:rPr lang="ru-RU" dirty="0"/>
              <a:t>Предметы располагаются так, чтобы можно было к ним подойти, рассмотреть и понять, как они действуют. Невозможно детям на вербальном уровне объяснить  значение давно вышедших из употребления слов. Только увиденное своими глазами, обыгранные в процессе игры  вещи становятся значимыми и узнаваемыми. Экспонаты музея используются в театрализованной деятельности, развлечениях. В музее вся обстановка способствует тому, чтобы детям было интересно и созерцать, и познавать, и заниматься, и играть.</a:t>
            </a:r>
          </a:p>
        </p:txBody>
      </p:sp>
    </p:spTree>
    <p:extLst>
      <p:ext uri="{BB962C8B-B14F-4D97-AF65-F5344CB8AC3E}">
        <p14:creationId xmlns:p14="http://schemas.microsoft.com/office/powerpoint/2010/main" val="2254673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277792"/>
            <a:ext cx="8207375" cy="680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48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 </a:t>
            </a:r>
            <a:r>
              <a:rPr lang="ru-RU" altLang="ru-RU" sz="24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Этапы работы по созданию мини- музея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24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Подготовительный этап:</a:t>
            </a:r>
            <a:endParaRPr lang="ru-RU" altLang="ru-RU" b="1" dirty="0" smtClean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b="1" dirty="0" smtClean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dirty="0"/>
              <a:t>Проведение консультации с родителями: «Мини</a:t>
            </a:r>
            <a:br>
              <a:rPr lang="ru-RU" dirty="0"/>
            </a:br>
            <a:r>
              <a:rPr lang="ru-RU" dirty="0"/>
              <a:t>музей в детском саду</a:t>
            </a:r>
            <a:r>
              <a:rPr lang="ru-RU" dirty="0" smtClean="0"/>
              <a:t>»;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dirty="0"/>
              <a:t>Определение </a:t>
            </a:r>
            <a:r>
              <a:rPr lang="ru-RU" dirty="0" smtClean="0"/>
              <a:t>темы и названия мини-музея; </a:t>
            </a:r>
            <a:r>
              <a:rPr lang="ru-RU" dirty="0" err="1" smtClean="0"/>
              <a:t>разрабатывание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его </a:t>
            </a:r>
            <a:r>
              <a:rPr lang="ru-RU" dirty="0" smtClean="0"/>
              <a:t>модели; выбор </a:t>
            </a:r>
            <a:r>
              <a:rPr lang="ru-RU" dirty="0"/>
              <a:t>места для </a:t>
            </a:r>
            <a:r>
              <a:rPr lang="ru-RU" dirty="0" smtClean="0"/>
              <a:t>размещения.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24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Практический этап: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dirty="0" smtClean="0"/>
              <a:t>Создание мини - музея;</a:t>
            </a:r>
            <a:endParaRPr lang="ru-RU" dirty="0"/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dirty="0" smtClean="0"/>
              <a:t>Сбор экспонатов;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dirty="0" smtClean="0"/>
              <a:t>Экскурсии в мини – музей;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dirty="0" smtClean="0"/>
              <a:t>Проведение образовательной деятельности.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dirty="0"/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b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1522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1008064"/>
            <a:ext cx="8207375" cy="31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48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 </a:t>
            </a:r>
            <a:r>
              <a:rPr lang="ru-RU" altLang="ru-RU" sz="36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Экспонаты Мини – музея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ru-RU" altLang="ru-RU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r>
              <a:rPr lang="ru-RU" altLang="ru-RU" sz="48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            </a:t>
            </a: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397" y="2245488"/>
            <a:ext cx="4502552" cy="28589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231" y="2320723"/>
            <a:ext cx="4051139" cy="453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68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1008064"/>
            <a:ext cx="8207375" cy="31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4800" b="1" dirty="0" smtClean="0">
                <a:solidFill>
                  <a:srgbClr val="95231F"/>
                </a:solidFill>
                <a:latin typeface="Book Antiqua" panose="02040602050305030304" pitchFamily="18" charset="0"/>
              </a:rPr>
              <a:t> </a:t>
            </a: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  <a:p>
            <a:pPr algn="ctr" defTabSz="449263" eaLnBrk="0" fontAlgn="base" hangingPunct="0">
              <a:spcBef>
                <a:spcPts val="1200"/>
              </a:spcBef>
              <a:spcAft>
                <a:spcPts val="1000"/>
              </a:spcAft>
              <a:buClrTx/>
            </a:pPr>
            <a:endParaRPr lang="ru-RU" altLang="ru-RU" sz="4800" b="1" dirty="0">
              <a:solidFill>
                <a:srgbClr val="95231F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802" y="92599"/>
            <a:ext cx="4201611" cy="37270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256" y="254642"/>
            <a:ext cx="3761772" cy="42363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697" y="4173539"/>
            <a:ext cx="4057228" cy="252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101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244726" y="1008064"/>
            <a:ext cx="8207375" cy="31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Century Gothic" panose="020B0502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ru-RU" dirty="0"/>
              <a:t> </a:t>
            </a:r>
            <a:r>
              <a:rPr lang="ru-RU" b="1" dirty="0" smtClean="0">
                <a:solidFill>
                  <a:srgbClr val="C00000"/>
                </a:solidFill>
              </a:rPr>
              <a:t>Формы деятельности:</a:t>
            </a:r>
          </a:p>
          <a:p>
            <a:endParaRPr lang="ru-RU" b="1" dirty="0">
              <a:solidFill>
                <a:srgbClr val="C00000"/>
              </a:solidFill>
            </a:endParaRPr>
          </a:p>
          <a:p>
            <a:r>
              <a:rPr lang="ru-RU" dirty="0"/>
              <a:t>1. Экскурсии, просветительская работа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/>
              <a:t>Мастер-классы, семинары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/>
              <a:t>Пополнение музея экспонатами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4. Проведение НОД.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470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4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5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ook Antiqua" panose="0204060205030503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339</Words>
  <Application>Microsoft Office PowerPoint</Application>
  <PresentationFormat>Широкоэкранный</PresentationFormat>
  <Paragraphs>96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15</vt:i4>
      </vt:variant>
    </vt:vector>
  </HeadingPairs>
  <TitlesOfParts>
    <vt:vector size="38" baseType="lpstr">
      <vt:lpstr>Microsoft YaHei</vt:lpstr>
      <vt:lpstr>Arial</vt:lpstr>
      <vt:lpstr>Book Antiqua</vt:lpstr>
      <vt:lpstr>Calibri</vt:lpstr>
      <vt:lpstr>Calibri Light</vt:lpstr>
      <vt:lpstr>Century Gothic</vt:lpstr>
      <vt:lpstr>Segoe UI</vt:lpstr>
      <vt:lpstr>Times New Roman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14_Тема Office</vt:lpstr>
      <vt:lpstr>15_Тема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доу</dc:creator>
  <cp:lastModifiedBy>доу</cp:lastModifiedBy>
  <cp:revision>22</cp:revision>
  <dcterms:created xsi:type="dcterms:W3CDTF">2022-03-17T11:39:59Z</dcterms:created>
  <dcterms:modified xsi:type="dcterms:W3CDTF">2022-03-21T06:42:27Z</dcterms:modified>
</cp:coreProperties>
</file>